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Anton"/>
      <p:regular r:id="rId53"/>
    </p:embeddedFont>
    <p:embeddedFont>
      <p:font typeface="Lato"/>
      <p:regular r:id="rId54"/>
      <p:bold r:id="rId55"/>
      <p:italic r:id="rId56"/>
      <p:boldItalic r:id="rId57"/>
    </p:embeddedFont>
    <p:embeddedFont>
      <p:font typeface="Lato Light"/>
      <p:regular r:id="rId58"/>
      <p:bold r:id="rId59"/>
      <p:italic r:id="rId60"/>
      <p:boldItalic r:id="rId61"/>
    </p:embeddedFont>
    <p:embeddedFont>
      <p:font typeface="Helvetica Neue"/>
      <p:regular r:id="rId62"/>
      <p:bold r:id="rId63"/>
      <p:italic r:id="rId64"/>
      <p:boldItalic r:id="rId65"/>
    </p:embeddedFont>
    <p:embeddedFont>
      <p:font typeface="Helvetica Neue Light"/>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D396FBD-482D-44CB-BEAB-FFABB06FAE8E}">
  <a:tblStyle styleId="{2D396FBD-482D-44CB-BEAB-FFABB06FAE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lveticaNeue-regular.fntdata"/><Relationship Id="rId61" Type="http://schemas.openxmlformats.org/officeDocument/2006/relationships/font" Target="fonts/LatoLight-boldItalic.fntdata"/><Relationship Id="rId20" Type="http://schemas.openxmlformats.org/officeDocument/2006/relationships/slide" Target="slides/slide14.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6.xml"/><Relationship Id="rId66" Type="http://schemas.openxmlformats.org/officeDocument/2006/relationships/font" Target="fonts/HelveticaNeueLight-regular.fntdata"/><Relationship Id="rId21" Type="http://schemas.openxmlformats.org/officeDocument/2006/relationships/slide" Target="slides/slide15.xml"/><Relationship Id="rId65" Type="http://schemas.openxmlformats.org/officeDocument/2006/relationships/font" Target="fonts/HelveticaNeue-boldItalic.fntdata"/><Relationship Id="rId24" Type="http://schemas.openxmlformats.org/officeDocument/2006/relationships/slide" Target="slides/slide18.xml"/><Relationship Id="rId68" Type="http://schemas.openxmlformats.org/officeDocument/2006/relationships/font" Target="fonts/HelveticaNeueLight-italic.fntdata"/><Relationship Id="rId23" Type="http://schemas.openxmlformats.org/officeDocument/2006/relationships/slide" Target="slides/slide17.xml"/><Relationship Id="rId67" Type="http://schemas.openxmlformats.org/officeDocument/2006/relationships/font" Target="fonts/HelveticaNeueLight-bold.fntdata"/><Relationship Id="rId60" Type="http://schemas.openxmlformats.org/officeDocument/2006/relationships/font" Target="fonts/LatoLight-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Light-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Anton-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font" Target="fonts/LatoLight-bold.fntdata"/><Relationship Id="rId14" Type="http://schemas.openxmlformats.org/officeDocument/2006/relationships/slide" Target="slides/slide8.xml"/><Relationship Id="rId58" Type="http://schemas.openxmlformats.org/officeDocument/2006/relationships/font" Target="fonts/Lato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49a7007a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49a7007a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49a7007a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49a7007a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49a7007a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49a7007a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49a7007a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49a7007a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87edb21d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87edb21d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79fa1c8b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79fa1c8b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49a7007a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49a7007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49a7007a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49a7007a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49a7007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49a7007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49a7007a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49a7007a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La diferencia sería que, mientras tengamos la tecla presionada, se llamará a la función, ya que el valor que le pasamos al if sería verdadero.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49a7007a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49a7007a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49a7007a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49a7007a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49a7007a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49a7007a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81fc0b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81fc0b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49a7007a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49a7007a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e49a7007a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e49a7007a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49a7007a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49a7007a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81579fa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81579fa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f27a64521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f27a64521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49a7007ac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49a7007ac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49a7007a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49a7007a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9a7007a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9a7007a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49a7007a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49a7007a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49a7007a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49a7007a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81579fa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81579fa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e49a7007a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e49a7007a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49a7007a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49a7007a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e49a7007a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e49a7007a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Hacer un ejemplo sencillo donde instanciamos objetos en una posición (debe ser una variable del spawner) si clickeamos con el boton izquierdo del mouse.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879fa1c8b1_5_3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879fa1c8b1_5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b6e62b2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b6e62b2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6e62b22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6e62b22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f27a64521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f27a64521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8f27a64521_1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f27a64521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8f27a64521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f27a64521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81579fa7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81579fa7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40ec57a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40ec57a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1579fa7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1579f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0f9383f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0f9383f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1579fa76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1579fa76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1579fa76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1579fa76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49a7007a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49a7007a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3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4.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5.png"/><Relationship Id="rId4" Type="http://schemas.openxmlformats.org/officeDocument/2006/relationships/image" Target="../media/image31.png"/><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1.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022750" y="2237638"/>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INPUT Y FLOW TEMPORAL</a:t>
            </a:r>
            <a:endParaRPr i="1" sz="3600">
              <a:solidFill>
                <a:srgbClr val="121212"/>
              </a:solidFill>
              <a:latin typeface="Anton"/>
              <a:ea typeface="Anton"/>
              <a:cs typeface="Anton"/>
              <a:sym typeface="Anton"/>
            </a:endParaRPr>
          </a:p>
        </p:txBody>
      </p:sp>
      <p:sp>
        <p:nvSpPr>
          <p:cNvPr id="60" name="Google Shape;60;p15"/>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06. </a:t>
            </a:r>
            <a:r>
              <a:rPr lang="en-GB" sz="2000">
                <a:solidFill>
                  <a:srgbClr val="121212"/>
                </a:solidFill>
                <a:latin typeface="Helvetica Neue Light"/>
                <a:ea typeface="Helvetica Neue Light"/>
                <a:cs typeface="Helvetica Neue Light"/>
                <a:sym typeface="Helvetica Neue Light"/>
              </a:rPr>
              <a:t> DESARROLLO DE VIDEOJUEGOS</a:t>
            </a:r>
            <a:endParaRPr>
              <a:solidFill>
                <a:srgbClr val="121212"/>
              </a:solidFill>
              <a:latin typeface="Helvetica Neue Light"/>
              <a:ea typeface="Helvetica Neue Light"/>
              <a:cs typeface="Helvetica Neue Light"/>
              <a:sym typeface="Helvetica Neue Light"/>
            </a:endParaRPr>
          </a:p>
        </p:txBody>
      </p:sp>
      <p:sp>
        <p:nvSpPr>
          <p:cNvPr id="61" name="Google Shape;61;p1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4" name="Shape 164"/>
        <p:cNvGrpSpPr/>
        <p:nvPr/>
      </p:nvGrpSpPr>
      <p:grpSpPr>
        <a:xfrm>
          <a:off x="0" y="0"/>
          <a:ext cx="0" cy="0"/>
          <a:chOff x="0" y="0"/>
          <a:chExt cx="0" cy="0"/>
        </a:xfrm>
      </p:grpSpPr>
      <p:sp>
        <p:nvSpPr>
          <p:cNvPr id="165" name="Google Shape;165;p24"/>
          <p:cNvSpPr txBox="1"/>
          <p:nvPr/>
        </p:nvSpPr>
        <p:spPr>
          <a:xfrm>
            <a:off x="1850850" y="23690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&gt; : Compara dos números, y devuelve verdadero si el primero es mayor.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&lt; : Devuelve verdadero si el primero es menor.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 : Niega una condición (si era falsa, ahora es verdadera).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 : Devuelve verdadero si los objetos comparados son distintos.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 : Devuelve verdadero si los objetos comparados son iguales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&gt;= o &lt;= : Similares a &gt; y &lt;, pero añaden el caso de que los valores sean iguales, devolviendo verdadero.</a:t>
            </a:r>
            <a:endParaRPr sz="2000">
              <a:latin typeface="Helvetica Neue Light"/>
              <a:ea typeface="Helvetica Neue Light"/>
              <a:cs typeface="Helvetica Neue Light"/>
              <a:sym typeface="Helvetica Neue Light"/>
            </a:endParaRPr>
          </a:p>
        </p:txBody>
      </p:sp>
      <p:sp>
        <p:nvSpPr>
          <p:cNvPr id="166" name="Google Shape;166;p24"/>
          <p:cNvSpPr txBox="1"/>
          <p:nvPr/>
        </p:nvSpPr>
        <p:spPr>
          <a:xfrm>
            <a:off x="1808150" y="696850"/>
            <a:ext cx="42786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OPERADORES LÓGICOS</a:t>
            </a:r>
            <a:endParaRPr i="1" sz="4000">
              <a:latin typeface="Anton"/>
              <a:ea typeface="Anton"/>
              <a:cs typeface="Anton"/>
              <a:sym typeface="Anton"/>
            </a:endParaRPr>
          </a:p>
        </p:txBody>
      </p:sp>
      <p:pic>
        <p:nvPicPr>
          <p:cNvPr id="167" name="Google Shape;167;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8" name="Google Shape;168;p24"/>
          <p:cNvPicPr preferRelativeResize="0"/>
          <p:nvPr/>
        </p:nvPicPr>
        <p:blipFill rotWithShape="1">
          <a:blip r:embed="rId4">
            <a:alphaModFix/>
          </a:blip>
          <a:srcRect b="0" l="0" r="0" t="0"/>
          <a:stretch/>
        </p:blipFill>
        <p:spPr>
          <a:xfrm>
            <a:off x="7389237" y="137350"/>
            <a:ext cx="1634174" cy="639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72" name="Shape 172"/>
        <p:cNvGrpSpPr/>
        <p:nvPr/>
      </p:nvGrpSpPr>
      <p:grpSpPr>
        <a:xfrm>
          <a:off x="0" y="0"/>
          <a:ext cx="0" cy="0"/>
          <a:chOff x="0" y="0"/>
          <a:chExt cx="0" cy="0"/>
        </a:xfrm>
      </p:grpSpPr>
      <p:sp>
        <p:nvSpPr>
          <p:cNvPr id="173" name="Google Shape;173;p25"/>
          <p:cNvSpPr txBox="1"/>
          <p:nvPr/>
        </p:nvSpPr>
        <p:spPr>
          <a:xfrm>
            <a:off x="1850850" y="23690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&amp;&amp; : Condición “AND”. Solo devuelve verdadero si ambas proposiciones son verdaderas.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 : Condición “OR”. Devuelve verdadero si alguna de las proposiciones es verdadera.</a:t>
            </a:r>
            <a:endParaRPr sz="2000">
              <a:latin typeface="Helvetica Neue Light"/>
              <a:ea typeface="Helvetica Neue Light"/>
              <a:cs typeface="Helvetica Neue Light"/>
              <a:sym typeface="Helvetica Neue Light"/>
            </a:endParaRPr>
          </a:p>
        </p:txBody>
      </p:sp>
      <p:sp>
        <p:nvSpPr>
          <p:cNvPr id="174" name="Google Shape;174;p25"/>
          <p:cNvSpPr txBox="1"/>
          <p:nvPr/>
        </p:nvSpPr>
        <p:spPr>
          <a:xfrm>
            <a:off x="1808150" y="696850"/>
            <a:ext cx="42786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OPERADORES LÓGICOS</a:t>
            </a:r>
            <a:endParaRPr i="1" sz="4000">
              <a:latin typeface="Anton"/>
              <a:ea typeface="Anton"/>
              <a:cs typeface="Anton"/>
              <a:sym typeface="Anton"/>
            </a:endParaRPr>
          </a:p>
        </p:txBody>
      </p:sp>
      <p:pic>
        <p:nvPicPr>
          <p:cNvPr id="175" name="Google Shape;175;p2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6" name="Google Shape;176;p25"/>
          <p:cNvPicPr preferRelativeResize="0"/>
          <p:nvPr/>
        </p:nvPicPr>
        <p:blipFill rotWithShape="1">
          <a:blip r:embed="rId4">
            <a:alphaModFix/>
          </a:blip>
          <a:srcRect b="0" l="0" r="0" t="0"/>
          <a:stretch/>
        </p:blipFill>
        <p:spPr>
          <a:xfrm>
            <a:off x="7389237" y="137350"/>
            <a:ext cx="1634174" cy="639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80" name="Shape 180"/>
        <p:cNvGrpSpPr/>
        <p:nvPr/>
      </p:nvGrpSpPr>
      <p:grpSpPr>
        <a:xfrm>
          <a:off x="0" y="0"/>
          <a:ext cx="0" cy="0"/>
          <a:chOff x="0" y="0"/>
          <a:chExt cx="0" cy="0"/>
        </a:xfrm>
      </p:grpSpPr>
      <p:sp>
        <p:nvSpPr>
          <p:cNvPr id="181" name="Google Shape;181;p2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CON ALGUNOS EJEMPLOS</a:t>
            </a:r>
            <a:endParaRPr i="1" sz="3600">
              <a:latin typeface="Anton"/>
              <a:ea typeface="Anton"/>
              <a:cs typeface="Anton"/>
              <a:sym typeface="Anton"/>
            </a:endParaRPr>
          </a:p>
        </p:txBody>
      </p:sp>
      <p:pic>
        <p:nvPicPr>
          <p:cNvPr id="182" name="Google Shape;182;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6" name="Shape 186"/>
        <p:cNvGrpSpPr/>
        <p:nvPr/>
      </p:nvGrpSpPr>
      <p:grpSpPr>
        <a:xfrm>
          <a:off x="0" y="0"/>
          <a:ext cx="0" cy="0"/>
          <a:chOff x="0" y="0"/>
          <a:chExt cx="0" cy="0"/>
        </a:xfrm>
      </p:grpSpPr>
      <p:sp>
        <p:nvSpPr>
          <p:cNvPr id="187" name="Google Shape;187;p27"/>
          <p:cNvSpPr txBox="1"/>
          <p:nvPr/>
        </p:nvSpPr>
        <p:spPr>
          <a:xfrm>
            <a:off x="1850850" y="2369000"/>
            <a:ext cx="25026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10 &lt; 9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10 &gt;= 5</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 (10 &gt; 12)</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“Hola” == “Hola”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“Hola” == “hola”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10&gt;9 &amp;&amp; 9&lt;8</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10 &lt; 12 || 5&gt;7</a:t>
            </a:r>
            <a:endParaRPr sz="2000">
              <a:latin typeface="Helvetica Neue Light"/>
              <a:ea typeface="Helvetica Neue Light"/>
              <a:cs typeface="Helvetica Neue Light"/>
              <a:sym typeface="Helvetica Neue Light"/>
            </a:endParaRPr>
          </a:p>
        </p:txBody>
      </p:sp>
      <p:sp>
        <p:nvSpPr>
          <p:cNvPr id="188" name="Google Shape;188;p27"/>
          <p:cNvSpPr txBox="1"/>
          <p:nvPr/>
        </p:nvSpPr>
        <p:spPr>
          <a:xfrm>
            <a:off x="1808150" y="925450"/>
            <a:ext cx="55812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¿QUÉ VALOR </a:t>
            </a:r>
            <a:r>
              <a:rPr i="1" lang="en-GB" sz="4000">
                <a:latin typeface="Anton"/>
                <a:ea typeface="Anton"/>
                <a:cs typeface="Anton"/>
                <a:sym typeface="Anton"/>
              </a:rPr>
              <a:t>DEVOLVERÁN</a:t>
            </a:r>
            <a:r>
              <a:rPr i="1" lang="en-GB" sz="4000">
                <a:latin typeface="Anton"/>
                <a:ea typeface="Anton"/>
                <a:cs typeface="Anton"/>
                <a:sym typeface="Anton"/>
              </a:rPr>
              <a:t>?</a:t>
            </a:r>
            <a:endParaRPr i="1" sz="4000">
              <a:latin typeface="Anton"/>
              <a:ea typeface="Anton"/>
              <a:cs typeface="Anton"/>
              <a:sym typeface="Anton"/>
            </a:endParaRPr>
          </a:p>
        </p:txBody>
      </p:sp>
      <p:pic>
        <p:nvPicPr>
          <p:cNvPr id="189" name="Google Shape;189;p2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0" name="Google Shape;190;p27"/>
          <p:cNvPicPr preferRelativeResize="0"/>
          <p:nvPr/>
        </p:nvPicPr>
        <p:blipFill rotWithShape="1">
          <a:blip r:embed="rId4">
            <a:alphaModFix/>
          </a:blip>
          <a:srcRect b="0" l="0" r="0" t="0"/>
          <a:stretch/>
        </p:blipFill>
        <p:spPr>
          <a:xfrm>
            <a:off x="7389237" y="137350"/>
            <a:ext cx="1634174" cy="639850"/>
          </a:xfrm>
          <a:prstGeom prst="rect">
            <a:avLst/>
          </a:prstGeom>
          <a:noFill/>
          <a:ln>
            <a:noFill/>
          </a:ln>
        </p:spPr>
      </p:pic>
      <p:sp>
        <p:nvSpPr>
          <p:cNvPr id="191" name="Google Shape;191;p27"/>
          <p:cNvSpPr txBox="1"/>
          <p:nvPr/>
        </p:nvSpPr>
        <p:spPr>
          <a:xfrm>
            <a:off x="4213050" y="2369000"/>
            <a:ext cx="2405700" cy="16746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FALSO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VERDADERO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VERDADERO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VERDADERO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FALSO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FALSO</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VERDADERO</a:t>
            </a:r>
            <a:endParaRPr sz="2000">
              <a:latin typeface="Helvetica Neue Light"/>
              <a:ea typeface="Helvetica Neue Light"/>
              <a:cs typeface="Helvetica Neue Light"/>
              <a:sym typeface="Helvetica Neue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0" st="0"/>
                                            </p:txEl>
                                          </p:spTgt>
                                        </p:tgtEl>
                                        <p:attrNameLst>
                                          <p:attrName>style.visibility</p:attrName>
                                        </p:attrNameLst>
                                      </p:cBhvr>
                                      <p:to>
                                        <p:strVal val="visible"/>
                                      </p:to>
                                    </p:set>
                                    <p:animEffect filter="fade" transition="in">
                                      <p:cBhvr>
                                        <p:cTn dur="1000"/>
                                        <p:tgtEl>
                                          <p:spTgt spid="19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1" st="1"/>
                                            </p:txEl>
                                          </p:spTgt>
                                        </p:tgtEl>
                                        <p:attrNameLst>
                                          <p:attrName>style.visibility</p:attrName>
                                        </p:attrNameLst>
                                      </p:cBhvr>
                                      <p:to>
                                        <p:strVal val="visible"/>
                                      </p:to>
                                    </p:set>
                                    <p:animEffect filter="fade" transition="in">
                                      <p:cBhvr>
                                        <p:cTn dur="1000"/>
                                        <p:tgtEl>
                                          <p:spTgt spid="19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2" st="2"/>
                                            </p:txEl>
                                          </p:spTgt>
                                        </p:tgtEl>
                                        <p:attrNameLst>
                                          <p:attrName>style.visibility</p:attrName>
                                        </p:attrNameLst>
                                      </p:cBhvr>
                                      <p:to>
                                        <p:strVal val="visible"/>
                                      </p:to>
                                    </p:set>
                                    <p:animEffect filter="fade" transition="in">
                                      <p:cBhvr>
                                        <p:cTn dur="1000"/>
                                        <p:tgtEl>
                                          <p:spTgt spid="19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3" st="3"/>
                                            </p:txEl>
                                          </p:spTgt>
                                        </p:tgtEl>
                                        <p:attrNameLst>
                                          <p:attrName>style.visibility</p:attrName>
                                        </p:attrNameLst>
                                      </p:cBhvr>
                                      <p:to>
                                        <p:strVal val="visible"/>
                                      </p:to>
                                    </p:set>
                                    <p:animEffect filter="fade" transition="in">
                                      <p:cBhvr>
                                        <p:cTn dur="1000"/>
                                        <p:tgtEl>
                                          <p:spTgt spid="19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4" st="4"/>
                                            </p:txEl>
                                          </p:spTgt>
                                        </p:tgtEl>
                                        <p:attrNameLst>
                                          <p:attrName>style.visibility</p:attrName>
                                        </p:attrNameLst>
                                      </p:cBhvr>
                                      <p:to>
                                        <p:strVal val="visible"/>
                                      </p:to>
                                    </p:set>
                                    <p:animEffect filter="fade" transition="in">
                                      <p:cBhvr>
                                        <p:cTn dur="1000"/>
                                        <p:tgtEl>
                                          <p:spTgt spid="19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5" st="5"/>
                                            </p:txEl>
                                          </p:spTgt>
                                        </p:tgtEl>
                                        <p:attrNameLst>
                                          <p:attrName>style.visibility</p:attrName>
                                        </p:attrNameLst>
                                      </p:cBhvr>
                                      <p:to>
                                        <p:strVal val="visible"/>
                                      </p:to>
                                    </p:set>
                                    <p:animEffect filter="fade" transition="in">
                                      <p:cBhvr>
                                        <p:cTn dur="1000"/>
                                        <p:tgtEl>
                                          <p:spTgt spid="19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xEl>
                                              <p:pRg end="6" st="6"/>
                                            </p:txEl>
                                          </p:spTgt>
                                        </p:tgtEl>
                                        <p:attrNameLst>
                                          <p:attrName>style.visibility</p:attrName>
                                        </p:attrNameLst>
                                      </p:cBhvr>
                                      <p:to>
                                        <p:strVal val="visible"/>
                                      </p:to>
                                    </p:set>
                                    <p:animEffect filter="fade" transition="in">
                                      <p:cBhvr>
                                        <p:cTn dur="1000"/>
                                        <p:tgtEl>
                                          <p:spTgt spid="191">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2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INPUTS DE UNITY</a:t>
            </a:r>
            <a:endParaRPr i="1" sz="3600">
              <a:solidFill>
                <a:srgbClr val="E0FF00"/>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00" name="Shape 200"/>
        <p:cNvGrpSpPr/>
        <p:nvPr/>
      </p:nvGrpSpPr>
      <p:grpSpPr>
        <a:xfrm>
          <a:off x="0" y="0"/>
          <a:ext cx="0" cy="0"/>
          <a:chOff x="0" y="0"/>
          <a:chExt cx="0" cy="0"/>
        </a:xfrm>
      </p:grpSpPr>
      <p:sp>
        <p:nvSpPr>
          <p:cNvPr id="201" name="Google Shape;201;p2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INPUTS DE TECLADO</a:t>
            </a:r>
            <a:endParaRPr i="1" sz="3600">
              <a:solidFill>
                <a:srgbClr val="121212"/>
              </a:solidFill>
              <a:latin typeface="Anton"/>
              <a:ea typeface="Anton"/>
              <a:cs typeface="Anton"/>
              <a:sym typeface="Anton"/>
            </a:endParaRPr>
          </a:p>
        </p:txBody>
      </p:sp>
      <p:pic>
        <p:nvPicPr>
          <p:cNvPr id="202" name="Google Shape;202;p2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0"/>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todos los juegos, tenemos que poder sensar los inputs o interacciones del jugador con el juego (como presionado de botones).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Para esto, existe la clase </a:t>
            </a:r>
            <a:r>
              <a:rPr b="1" lang="en-GB" sz="2000">
                <a:solidFill>
                  <a:schemeClr val="dk1"/>
                </a:solidFill>
                <a:highlight>
                  <a:srgbClr val="FFFFFF"/>
                </a:highlight>
                <a:latin typeface="Helvetica Neue"/>
                <a:ea typeface="Helvetica Neue"/>
                <a:cs typeface="Helvetica Neue"/>
                <a:sym typeface="Helvetica Neue"/>
              </a:rPr>
              <a:t>INPUT</a:t>
            </a:r>
            <a:r>
              <a:rPr lang="en-GB" sz="2000">
                <a:solidFill>
                  <a:schemeClr val="dk1"/>
                </a:solidFill>
                <a:highlight>
                  <a:srgbClr val="FFFFFF"/>
                </a:highlight>
                <a:latin typeface="Helvetica Neue Light"/>
                <a:ea typeface="Helvetica Neue Light"/>
                <a:cs typeface="Helvetica Neue Light"/>
                <a:sym typeface="Helvetica Neue Light"/>
              </a:rPr>
              <a:t> que podemos llamar para sensar inputs del jugador y trasladarlo a mecánicas. Los inputs de botones devuelven booleanos (verdadero o falso) dependiendo si estan, o no, presionados. Otros devuelven valores vectoriales (como el input de ejes horizontal o vertical).</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08" name="Google Shape;208;p3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UTILIZANDO IF PARA INPUT</a:t>
            </a:r>
            <a:endParaRPr i="1" sz="4500">
              <a:latin typeface="Anton"/>
              <a:ea typeface="Anton"/>
              <a:cs typeface="Anton"/>
              <a:sym typeface="Anton"/>
            </a:endParaRPr>
          </a:p>
        </p:txBody>
      </p:sp>
      <p:pic>
        <p:nvPicPr>
          <p:cNvPr id="209" name="Google Shape;209;p3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3" name="Shape 213"/>
        <p:cNvGrpSpPr/>
        <p:nvPr/>
      </p:nvGrpSpPr>
      <p:grpSpPr>
        <a:xfrm>
          <a:off x="0" y="0"/>
          <a:ext cx="0" cy="0"/>
          <a:chOff x="0" y="0"/>
          <a:chExt cx="0" cy="0"/>
        </a:xfrm>
      </p:grpSpPr>
      <p:sp>
        <p:nvSpPr>
          <p:cNvPr id="214" name="Google Shape;214;p31"/>
          <p:cNvSpPr txBox="1"/>
          <p:nvPr/>
        </p:nvSpPr>
        <p:spPr>
          <a:xfrm>
            <a:off x="1850850" y="23690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GetKey : Nos permite saber si una tecla está presionada.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GetKeyDown : Su valor es verdadero en el frame que se presiona la tecla.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GetKeyUp: Su valor es verdadero en el frame que se suelta la tecla.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KeyCode es un enumerador de todas las teclas y se usa como parámetro de las funciones anteriores.</a:t>
            </a:r>
            <a:endParaRPr>
              <a:latin typeface="Helvetica Neue Light"/>
              <a:ea typeface="Helvetica Neue Light"/>
              <a:cs typeface="Helvetica Neue Light"/>
              <a:sym typeface="Helvetica Neue Light"/>
            </a:endParaRPr>
          </a:p>
        </p:txBody>
      </p:sp>
      <p:sp>
        <p:nvSpPr>
          <p:cNvPr id="215" name="Google Shape;215;p31"/>
          <p:cNvSpPr txBox="1"/>
          <p:nvPr/>
        </p:nvSpPr>
        <p:spPr>
          <a:xfrm>
            <a:off x="1808150" y="925450"/>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MÉTODOS DE INPUT</a:t>
            </a:r>
            <a:endParaRPr i="1" sz="4000">
              <a:latin typeface="Anton"/>
              <a:ea typeface="Anton"/>
              <a:cs typeface="Anton"/>
              <a:sym typeface="Anton"/>
            </a:endParaRPr>
          </a:p>
        </p:txBody>
      </p:sp>
      <p:pic>
        <p:nvPicPr>
          <p:cNvPr id="216" name="Google Shape;216;p3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2"/>
          <p:cNvSpPr txBox="1"/>
          <p:nvPr/>
        </p:nvSpPr>
        <p:spPr>
          <a:xfrm>
            <a:off x="4973875" y="10087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Como vemos en el ejemplo, al tocar la tecla </a:t>
            </a:r>
            <a:r>
              <a:rPr b="1" lang="en-GB" sz="2000">
                <a:solidFill>
                  <a:schemeClr val="dk1"/>
                </a:solidFill>
                <a:highlight>
                  <a:srgbClr val="FFFFFF"/>
                </a:highlight>
                <a:latin typeface="Helvetica Neue"/>
                <a:ea typeface="Helvetica Neue"/>
                <a:cs typeface="Helvetica Neue"/>
                <a:sym typeface="Helvetica Neue"/>
              </a:rPr>
              <a:t>espacio,</a:t>
            </a:r>
            <a:r>
              <a:rPr lang="en-GB" sz="2000">
                <a:solidFill>
                  <a:schemeClr val="dk1"/>
                </a:solidFill>
                <a:highlight>
                  <a:srgbClr val="FFFFFF"/>
                </a:highlight>
                <a:latin typeface="Helvetica Neue Light"/>
                <a:ea typeface="Helvetica Neue Light"/>
                <a:cs typeface="Helvetica Neue Light"/>
                <a:sym typeface="Helvetica Neue Light"/>
              </a:rPr>
              <a:t>la variable es verdadera, por lo que se llama al método </a:t>
            </a:r>
            <a:r>
              <a:rPr i="1" lang="en-GB" sz="2000">
                <a:solidFill>
                  <a:schemeClr val="dk1"/>
                </a:solidFill>
                <a:highlight>
                  <a:srgbClr val="FFFFFF"/>
                </a:highlight>
                <a:latin typeface="Helvetica Neue Light"/>
                <a:ea typeface="Helvetica Neue Light"/>
                <a:cs typeface="Helvetica Neue Light"/>
                <a:sym typeface="Helvetica Neue Light"/>
              </a:rPr>
              <a:t>PrintHola.</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De la misma manera, al presionar </a:t>
            </a:r>
            <a:r>
              <a:rPr b="1" lang="en-GB" sz="2000">
                <a:solidFill>
                  <a:schemeClr val="dk1"/>
                </a:solidFill>
                <a:highlight>
                  <a:srgbClr val="FFFFFF"/>
                </a:highlight>
                <a:latin typeface="Helvetica Neue"/>
                <a:ea typeface="Helvetica Neue"/>
                <a:cs typeface="Helvetica Neue"/>
                <a:sym typeface="Helvetica Neue"/>
              </a:rPr>
              <a:t>return</a:t>
            </a:r>
            <a:r>
              <a:rPr lang="en-GB" sz="2000">
                <a:solidFill>
                  <a:schemeClr val="dk1"/>
                </a:solidFill>
                <a:highlight>
                  <a:srgbClr val="FFFFFF"/>
                </a:highlight>
                <a:latin typeface="Helvetica Neue Light"/>
                <a:ea typeface="Helvetica Neue Light"/>
                <a:cs typeface="Helvetica Neue Light"/>
                <a:sym typeface="Helvetica Neue Light"/>
              </a:rPr>
              <a:t>, se llama al método </a:t>
            </a:r>
            <a:r>
              <a:rPr i="1" lang="en-GB" sz="2000">
                <a:solidFill>
                  <a:schemeClr val="dk1"/>
                </a:solidFill>
                <a:highlight>
                  <a:srgbClr val="FFFFFF"/>
                </a:highlight>
                <a:latin typeface="Helvetica Neue Light"/>
                <a:ea typeface="Helvetica Neue Light"/>
                <a:cs typeface="Helvetica Neue Light"/>
                <a:sym typeface="Helvetica Neue Light"/>
              </a:rPr>
              <a:t>PrintAdios</a:t>
            </a:r>
            <a:r>
              <a:rPr lang="en-GB" sz="2000">
                <a:solidFill>
                  <a:schemeClr val="dk1"/>
                </a:solidFill>
                <a:highlight>
                  <a:srgbClr val="FFFFFF"/>
                </a:highlight>
                <a:latin typeface="Helvetica Neue Light"/>
                <a:ea typeface="Helvetica Neue Light"/>
                <a:cs typeface="Helvetica Neue Light"/>
                <a:sym typeface="Helvetica Neue Light"/>
              </a:rPr>
              <a:t>.</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Todo está contenido en un método llamado Inputs en este ejemplo.</a:t>
            </a:r>
            <a:endParaRPr sz="2000">
              <a:latin typeface="Helvetica Neue Light"/>
              <a:ea typeface="Helvetica Neue Light"/>
              <a:cs typeface="Helvetica Neue Light"/>
              <a:sym typeface="Helvetica Neue Light"/>
            </a:endParaRPr>
          </a:p>
        </p:txBody>
      </p:sp>
      <p:sp>
        <p:nvSpPr>
          <p:cNvPr id="222" name="Google Shape;222;p32"/>
          <p:cNvSpPr txBox="1"/>
          <p:nvPr/>
        </p:nvSpPr>
        <p:spPr>
          <a:xfrm>
            <a:off x="4973875" y="5723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Uso de inputs</a:t>
            </a:r>
            <a:endParaRPr i="1" sz="2600">
              <a:latin typeface="Anton"/>
              <a:ea typeface="Anton"/>
              <a:cs typeface="Anton"/>
              <a:sym typeface="Anton"/>
            </a:endParaRPr>
          </a:p>
        </p:txBody>
      </p:sp>
      <p:pic>
        <p:nvPicPr>
          <p:cNvPr id="223" name="Google Shape;223;p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4" name="Google Shape;224;p32"/>
          <p:cNvPicPr preferRelativeResize="0"/>
          <p:nvPr/>
        </p:nvPicPr>
        <p:blipFill>
          <a:blip r:embed="rId4">
            <a:alphaModFix/>
          </a:blip>
          <a:stretch>
            <a:fillRect/>
          </a:stretch>
        </p:blipFill>
        <p:spPr>
          <a:xfrm>
            <a:off x="228600" y="152400"/>
            <a:ext cx="3080562" cy="48386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8" name="Shape 228"/>
        <p:cNvGrpSpPr/>
        <p:nvPr/>
      </p:nvGrpSpPr>
      <p:grpSpPr>
        <a:xfrm>
          <a:off x="0" y="0"/>
          <a:ext cx="0" cy="0"/>
          <a:chOff x="0" y="0"/>
          <a:chExt cx="0" cy="0"/>
        </a:xfrm>
      </p:grpSpPr>
      <p:sp>
        <p:nvSpPr>
          <p:cNvPr id="229" name="Google Shape;229;p3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HABRÍA SIDO LA DIFERENCIA SI USABAMOS GETKEY EN VEZ DE GETKEYDOWN?</a:t>
            </a:r>
            <a:endParaRPr i="1" sz="3600">
              <a:solidFill>
                <a:srgbClr val="121212"/>
              </a:solidFill>
              <a:latin typeface="Anton"/>
              <a:ea typeface="Anton"/>
              <a:cs typeface="Anton"/>
              <a:sym typeface="Anton"/>
            </a:endParaRPr>
          </a:p>
        </p:txBody>
      </p:sp>
      <p:pic>
        <p:nvPicPr>
          <p:cNvPr id="230" name="Google Shape;230;p3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5" name="Shape 65"/>
        <p:cNvGrpSpPr/>
        <p:nvPr/>
      </p:nvGrpSpPr>
      <p:grpSpPr>
        <a:xfrm>
          <a:off x="0" y="0"/>
          <a:ext cx="0" cy="0"/>
          <a:chOff x="0" y="0"/>
          <a:chExt cx="0" cy="0"/>
        </a:xfrm>
      </p:grpSpPr>
      <p:sp>
        <p:nvSpPr>
          <p:cNvPr id="66" name="Google Shape;66;p1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Comprender el uso de estructuras If-Else para el control de flujo de datos, tales como Inputs.</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000000"/>
              </a:buClr>
              <a:buSzPts val="1800"/>
              <a:buChar char="●"/>
            </a:pPr>
            <a:r>
              <a:rPr lang="en-GB" sz="1800">
                <a:latin typeface="Helvetica Neue Light"/>
                <a:ea typeface="Helvetica Neue Light"/>
                <a:cs typeface="Helvetica Neue Light"/>
                <a:sym typeface="Helvetica Neue Light"/>
              </a:rPr>
              <a:t>Entender la importancia de la independización del framerate para una experiencia de usuario pareja.</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000000"/>
              </a:buClr>
              <a:buSzPts val="1800"/>
              <a:buChar char="●"/>
            </a:pPr>
            <a:r>
              <a:rPr lang="en-GB" sz="1800">
                <a:latin typeface="Helvetica Neue Light"/>
                <a:ea typeface="Helvetica Neue Light"/>
                <a:cs typeface="Helvetica Neue Light"/>
                <a:sym typeface="Helvetica Neue Light"/>
              </a:rPr>
              <a:t>Utilizar variables de tiempo para lograr temporizadores.</a:t>
            </a:r>
            <a:endParaRPr sz="1800">
              <a:latin typeface="Helvetica Neue Light"/>
              <a:ea typeface="Helvetica Neue Light"/>
              <a:cs typeface="Helvetica Neue Light"/>
              <a:sym typeface="Helvetica Neue Light"/>
            </a:endParaRPr>
          </a:p>
        </p:txBody>
      </p:sp>
      <p:pic>
        <p:nvPicPr>
          <p:cNvPr id="67" name="Google Shape;67;p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8" name="Google Shape;68;p1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69" name="Google Shape;69;p1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nvSpPr>
        <p:spPr>
          <a:xfrm>
            <a:off x="4973875" y="10087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Input también nos provee de ejes horizontales y verticales como valores float que podemos tomar. Usando horizontal para nuestro eje X, y vertical para el eje Z, podemos movernos en un plano.</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Esto nos es útil para realizar el movimiento de un personaje, como se ve en el ejemplo.</a:t>
            </a:r>
            <a:endParaRPr sz="2000">
              <a:latin typeface="Helvetica Neue Light"/>
              <a:ea typeface="Helvetica Neue Light"/>
              <a:cs typeface="Helvetica Neue Light"/>
              <a:sym typeface="Helvetica Neue Light"/>
            </a:endParaRPr>
          </a:p>
        </p:txBody>
      </p:sp>
      <p:sp>
        <p:nvSpPr>
          <p:cNvPr id="236" name="Google Shape;236;p34"/>
          <p:cNvSpPr txBox="1"/>
          <p:nvPr/>
        </p:nvSpPr>
        <p:spPr>
          <a:xfrm>
            <a:off x="4973875" y="5723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Ejes vertical y horizontal</a:t>
            </a:r>
            <a:endParaRPr i="1" sz="2600">
              <a:latin typeface="Anton"/>
              <a:ea typeface="Anton"/>
              <a:cs typeface="Anton"/>
              <a:sym typeface="Anton"/>
            </a:endParaRPr>
          </a:p>
        </p:txBody>
      </p:sp>
      <p:pic>
        <p:nvPicPr>
          <p:cNvPr id="237" name="Google Shape;237;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8" name="Google Shape;238;p34"/>
          <p:cNvPicPr preferRelativeResize="0"/>
          <p:nvPr/>
        </p:nvPicPr>
        <p:blipFill>
          <a:blip r:embed="rId4">
            <a:alphaModFix/>
          </a:blip>
          <a:stretch>
            <a:fillRect/>
          </a:stretch>
        </p:blipFill>
        <p:spPr>
          <a:xfrm>
            <a:off x="61000" y="805400"/>
            <a:ext cx="4912874" cy="2548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 prestamos atención, en el ejemplo anterior teníamos en cuenta el input, una velocidad y el término “Time.deltaTime”, pero, ¿Qué es Time.deltaTime?.</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4" name="Google Shape;244;p3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ALGO EXTRAÑO...</a:t>
            </a:r>
            <a:endParaRPr i="1" sz="4500">
              <a:latin typeface="Anton"/>
              <a:ea typeface="Anton"/>
              <a:cs typeface="Anton"/>
              <a:sym typeface="Anton"/>
            </a:endParaRPr>
          </a:p>
        </p:txBody>
      </p:sp>
      <p:pic>
        <p:nvPicPr>
          <p:cNvPr id="245" name="Google Shape;245;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49" name="Shape 249"/>
        <p:cNvGrpSpPr/>
        <p:nvPr/>
      </p:nvGrpSpPr>
      <p:grpSpPr>
        <a:xfrm>
          <a:off x="0" y="0"/>
          <a:ext cx="0" cy="0"/>
          <a:chOff x="0" y="0"/>
          <a:chExt cx="0" cy="0"/>
        </a:xfrm>
      </p:grpSpPr>
      <p:sp>
        <p:nvSpPr>
          <p:cNvPr id="250" name="Google Shape;250;p3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CLASE TIME</a:t>
            </a:r>
            <a:endParaRPr i="1" sz="3600">
              <a:solidFill>
                <a:srgbClr val="121212"/>
              </a:solidFill>
              <a:latin typeface="Anton"/>
              <a:ea typeface="Anton"/>
              <a:cs typeface="Anton"/>
              <a:sym typeface="Anton"/>
            </a:endParaRPr>
          </a:p>
        </p:txBody>
      </p:sp>
      <p:pic>
        <p:nvPicPr>
          <p:cNvPr id="251" name="Google Shape;251;p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5" name="Shape 255"/>
        <p:cNvGrpSpPr/>
        <p:nvPr/>
      </p:nvGrpSpPr>
      <p:grpSpPr>
        <a:xfrm>
          <a:off x="0" y="0"/>
          <a:ext cx="0" cy="0"/>
          <a:chOff x="0" y="0"/>
          <a:chExt cx="0" cy="0"/>
        </a:xfrm>
      </p:grpSpPr>
      <p:sp>
        <p:nvSpPr>
          <p:cNvPr id="256" name="Google Shape;256;p3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7" name="Google Shape;257;p37"/>
          <p:cNvSpPr txBox="1"/>
          <p:nvPr/>
        </p:nvSpPr>
        <p:spPr>
          <a:xfrm>
            <a:off x="2000950" y="10453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CLASE DE CONTROL DE TIEMPO: TIME</a:t>
            </a:r>
            <a:endParaRPr i="1" sz="4000">
              <a:latin typeface="Anton"/>
              <a:ea typeface="Anton"/>
              <a:cs typeface="Anton"/>
              <a:sym typeface="Anton"/>
            </a:endParaRPr>
          </a:p>
        </p:txBody>
      </p:sp>
      <p:sp>
        <p:nvSpPr>
          <p:cNvPr id="258" name="Google Shape;258;p37"/>
          <p:cNvSpPr txBox="1"/>
          <p:nvPr/>
        </p:nvSpPr>
        <p:spPr>
          <a:xfrm>
            <a:off x="1130675" y="2069825"/>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Time es una clase en Unity encargada del manejo de variables relacionadas al tiempo. </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Controla cosas como: Tiempo desde que </a:t>
            </a:r>
            <a:r>
              <a:rPr lang="en-GB" sz="2000">
                <a:latin typeface="Helvetica Neue Light"/>
                <a:ea typeface="Helvetica Neue Light"/>
                <a:cs typeface="Helvetica Neue Light"/>
                <a:sym typeface="Helvetica Neue Light"/>
              </a:rPr>
              <a:t>empezó</a:t>
            </a:r>
            <a:r>
              <a:rPr lang="en-GB" sz="2000">
                <a:latin typeface="Helvetica Neue Light"/>
                <a:ea typeface="Helvetica Neue Light"/>
                <a:cs typeface="Helvetica Neue Light"/>
                <a:sym typeface="Helvetica Neue Light"/>
              </a:rPr>
              <a:t> el juego, diferencia de tiempo entre frame y frame, control de el avance temporal de acciones (como animaciones o funciones Update).</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Nos interesa, de momento, focalizarnos en una propiedad: deltaTime</a:t>
            </a:r>
            <a:endParaRPr sz="2000">
              <a:latin typeface="Helvetica Neue Light"/>
              <a:ea typeface="Helvetica Neue Light"/>
              <a:cs typeface="Helvetica Neue Light"/>
              <a:sym typeface="Helvetica Neue Light"/>
            </a:endParaRPr>
          </a:p>
        </p:txBody>
      </p:sp>
      <p:pic>
        <p:nvPicPr>
          <p:cNvPr id="259" name="Google Shape;259;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8"/>
          <p:cNvSpPr txBox="1"/>
          <p:nvPr/>
        </p:nvSpPr>
        <p:spPr>
          <a:xfrm>
            <a:off x="544625" y="9681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DeltaTime</a:t>
            </a:r>
            <a:endParaRPr i="1" sz="2600">
              <a:latin typeface="Anton"/>
              <a:ea typeface="Anton"/>
              <a:cs typeface="Anton"/>
              <a:sym typeface="Anton"/>
            </a:endParaRPr>
          </a:p>
        </p:txBody>
      </p:sp>
      <p:pic>
        <p:nvPicPr>
          <p:cNvPr id="265" name="Google Shape;265;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6" name="Google Shape;266;p38"/>
          <p:cNvPicPr preferRelativeResize="0"/>
          <p:nvPr/>
        </p:nvPicPr>
        <p:blipFill>
          <a:blip r:embed="rId4">
            <a:alphaModFix/>
          </a:blip>
          <a:stretch>
            <a:fillRect/>
          </a:stretch>
        </p:blipFill>
        <p:spPr>
          <a:xfrm>
            <a:off x="4630600" y="1559850"/>
            <a:ext cx="4513399" cy="2538794"/>
          </a:xfrm>
          <a:prstGeom prst="rect">
            <a:avLst/>
          </a:prstGeom>
          <a:noFill/>
          <a:ln>
            <a:noFill/>
          </a:ln>
        </p:spPr>
      </p:pic>
      <p:sp>
        <p:nvSpPr>
          <p:cNvPr id="267" name="Google Shape;267;p38"/>
          <p:cNvSpPr txBox="1"/>
          <p:nvPr/>
        </p:nvSpPr>
        <p:spPr>
          <a:xfrm>
            <a:off x="544625" y="1480775"/>
            <a:ext cx="40860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propiedad deltaTime, de la clase Time, corresponde a la diferencia, en segundos entre la generación de un frame y otro.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Vemos en el ejemplo dos situaciones: En una el juego corre a 30 fps, en la otra a 15.</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valor de deltaTime sería, en este caso, el doble para el juego a 15 fps.</a:t>
            </a:r>
            <a:endParaRPr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1" name="Shape 271"/>
        <p:cNvGrpSpPr/>
        <p:nvPr/>
      </p:nvGrpSpPr>
      <p:grpSpPr>
        <a:xfrm>
          <a:off x="0" y="0"/>
          <a:ext cx="0" cy="0"/>
          <a:chOff x="0" y="0"/>
          <a:chExt cx="0" cy="0"/>
        </a:xfrm>
      </p:grpSpPr>
      <p:sp>
        <p:nvSpPr>
          <p:cNvPr id="272" name="Google Shape;272;p39"/>
          <p:cNvSpPr txBox="1"/>
          <p:nvPr/>
        </p:nvSpPr>
        <p:spPr>
          <a:xfrm>
            <a:off x="1850850" y="23690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Nos permite independizar situaciones de la tasa de frames (una acción de movimiento multiplicada por deltaTime nos asegura que, en un segundo, se moverá una cierta cantidad de unidades, no más, no menos).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Generar temporizadores de manera muy sencilla (sumando o restando este valor).</a:t>
            </a:r>
            <a:endParaRPr>
              <a:latin typeface="Helvetica Neue Light"/>
              <a:ea typeface="Helvetica Neue Light"/>
              <a:cs typeface="Helvetica Neue Light"/>
              <a:sym typeface="Helvetica Neue Light"/>
            </a:endParaRPr>
          </a:p>
        </p:txBody>
      </p:sp>
      <p:sp>
        <p:nvSpPr>
          <p:cNvPr id="273" name="Google Shape;273;p39"/>
          <p:cNvSpPr txBox="1"/>
          <p:nvPr/>
        </p:nvSpPr>
        <p:spPr>
          <a:xfrm>
            <a:off x="1808150" y="925450"/>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UTILIDADES DE DELTATIME</a:t>
            </a:r>
            <a:endParaRPr i="1" sz="4000">
              <a:latin typeface="Anton"/>
              <a:ea typeface="Anton"/>
              <a:cs typeface="Anton"/>
              <a:sym typeface="Anton"/>
            </a:endParaRPr>
          </a:p>
        </p:txBody>
      </p:sp>
      <p:pic>
        <p:nvPicPr>
          <p:cNvPr id="274" name="Google Shape;274;p3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0"/>
          <p:cNvSpPr txBox="1"/>
          <p:nvPr/>
        </p:nvSpPr>
        <p:spPr>
          <a:xfrm>
            <a:off x="4973875" y="16183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 volvemos a leer el código, veremos que Time.deltaTime multiplica a la velocidad en la ecuación de movimiento. Esto es para que, si el juego esta corriendo a 800, 60 o 15 fps, nuestro personaje se mueva a </a:t>
            </a:r>
            <a:r>
              <a:rPr i="1" lang="en-GB" sz="2000">
                <a:solidFill>
                  <a:schemeClr val="dk1"/>
                </a:solidFill>
                <a:highlight>
                  <a:srgbClr val="FFFFFF"/>
                </a:highlight>
                <a:latin typeface="Helvetica Neue Light"/>
                <a:ea typeface="Helvetica Neue Light"/>
                <a:cs typeface="Helvetica Neue Light"/>
                <a:sym typeface="Helvetica Neue Light"/>
              </a:rPr>
              <a:t>speed </a:t>
            </a:r>
            <a:r>
              <a:rPr lang="en-GB" sz="2000">
                <a:solidFill>
                  <a:schemeClr val="dk1"/>
                </a:solidFill>
                <a:highlight>
                  <a:srgbClr val="FFFFFF"/>
                </a:highlight>
                <a:latin typeface="Helvetica Neue Light"/>
                <a:ea typeface="Helvetica Neue Light"/>
                <a:cs typeface="Helvetica Neue Light"/>
                <a:sym typeface="Helvetica Neue Light"/>
              </a:rPr>
              <a:t>unidades por segundo siempre.</a:t>
            </a:r>
            <a:endParaRPr sz="2000">
              <a:latin typeface="Helvetica Neue Light"/>
              <a:ea typeface="Helvetica Neue Light"/>
              <a:cs typeface="Helvetica Neue Light"/>
              <a:sym typeface="Helvetica Neue Light"/>
            </a:endParaRPr>
          </a:p>
        </p:txBody>
      </p:sp>
      <p:sp>
        <p:nvSpPr>
          <p:cNvPr id="280" name="Google Shape;280;p40"/>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Revisando el ejemplo anterior</a:t>
            </a:r>
            <a:endParaRPr i="1" sz="2600">
              <a:latin typeface="Anton"/>
              <a:ea typeface="Anton"/>
              <a:cs typeface="Anton"/>
              <a:sym typeface="Anton"/>
            </a:endParaRPr>
          </a:p>
        </p:txBody>
      </p:sp>
      <p:pic>
        <p:nvPicPr>
          <p:cNvPr id="281" name="Google Shape;281;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2" name="Google Shape;282;p40"/>
          <p:cNvPicPr preferRelativeResize="0"/>
          <p:nvPr/>
        </p:nvPicPr>
        <p:blipFill>
          <a:blip r:embed="rId4">
            <a:alphaModFix/>
          </a:blip>
          <a:stretch>
            <a:fillRect/>
          </a:stretch>
        </p:blipFill>
        <p:spPr>
          <a:xfrm>
            <a:off x="61000" y="1135925"/>
            <a:ext cx="4912874" cy="2548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41"/>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288" name="Google Shape;288;p41"/>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Google Shape;293;p4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IMPLEMENTACIÓN PRÁCTICA</a:t>
            </a:r>
            <a:r>
              <a:rPr i="1" lang="en-GB" sz="3600">
                <a:solidFill>
                  <a:srgbClr val="E0FF00"/>
                </a:solidFill>
                <a:latin typeface="Anton"/>
                <a:ea typeface="Anton"/>
                <a:cs typeface="Anton"/>
                <a:sym typeface="Anton"/>
              </a:rPr>
              <a:t>   </a:t>
            </a:r>
            <a:endParaRPr i="1" sz="3600">
              <a:solidFill>
                <a:srgbClr val="E0FF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 name="Shape 73"/>
        <p:cNvGrpSpPr/>
        <p:nvPr/>
      </p:nvGrpSpPr>
      <p:grpSpPr>
        <a:xfrm>
          <a:off x="0" y="0"/>
          <a:ext cx="0" cy="0"/>
          <a:chOff x="0" y="0"/>
          <a:chExt cx="0" cy="0"/>
        </a:xfrm>
      </p:grpSpPr>
      <p:sp>
        <p:nvSpPr>
          <p:cNvPr id="74" name="Google Shape;74;p17"/>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6" name="Google Shape;76;p1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6</a:t>
            </a:r>
            <a:endParaRPr>
              <a:latin typeface="Helvetica Neue"/>
              <a:ea typeface="Helvetica Neue"/>
              <a:cs typeface="Helvetica Neue"/>
              <a:sym typeface="Helvetica Neue"/>
            </a:endParaRPr>
          </a:p>
        </p:txBody>
      </p:sp>
      <p:sp>
        <p:nvSpPr>
          <p:cNvPr id="78" name="Google Shape;78;p17"/>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Helvetica Neue"/>
                <a:ea typeface="Helvetica Neue"/>
                <a:cs typeface="Helvetica Neue"/>
                <a:sym typeface="Helvetica Neue"/>
              </a:rPr>
              <a:t>Input y Flow Temporal</a:t>
            </a:r>
            <a:endParaRPr b="1" sz="1200">
              <a:latin typeface="Helvetica Neue"/>
              <a:ea typeface="Helvetica Neue"/>
              <a:cs typeface="Helvetica Neue"/>
              <a:sym typeface="Helvetica Neue"/>
            </a:endParaRPr>
          </a:p>
        </p:txBody>
      </p:sp>
      <p:cxnSp>
        <p:nvCxnSpPr>
          <p:cNvPr id="79" name="Google Shape;79;p17"/>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0" name="Google Shape;80;p17"/>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17"/>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17"/>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3" name="Google Shape;83;p17"/>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84" name="Google Shape;84;p17"/>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 name="Google Shape;85;p1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5</a:t>
            </a:r>
            <a:endParaRPr>
              <a:latin typeface="Helvetica Neue"/>
              <a:ea typeface="Helvetica Neue"/>
              <a:cs typeface="Helvetica Neue"/>
              <a:sym typeface="Helvetica Neue"/>
            </a:endParaRPr>
          </a:p>
        </p:txBody>
      </p:sp>
      <p:sp>
        <p:nvSpPr>
          <p:cNvPr id="87" name="Google Shape;87;p17"/>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Modificación de GameObjects: Prefabs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88" name="Google Shape;88;p17"/>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17"/>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17"/>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1" name="Google Shape;91;p17"/>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2" name="Google Shape;92;p17"/>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93" name="Google Shape;93;p17"/>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4" name="Google Shape;94;p1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7</a:t>
            </a:r>
            <a:endParaRPr>
              <a:latin typeface="Helvetica Neue"/>
              <a:ea typeface="Helvetica Neue"/>
              <a:cs typeface="Helvetica Neue"/>
              <a:sym typeface="Helvetica Neue"/>
            </a:endParaRPr>
          </a:p>
        </p:txBody>
      </p:sp>
      <p:sp>
        <p:nvSpPr>
          <p:cNvPr id="96" name="Google Shape;96;p17"/>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Cámaras e integración de assets al engine</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97" name="Google Shape;97;p17"/>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8" name="Google Shape;98;p17"/>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9" name="Google Shape;99;p17"/>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00" name="Google Shape;100;p17"/>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01" name="Google Shape;101;p17"/>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02" name="Google Shape;102;p17"/>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
        <p:nvSpPr>
          <p:cNvPr id="103" name="Google Shape;103;p17"/>
          <p:cNvSpPr txBox="1"/>
          <p:nvPr/>
        </p:nvSpPr>
        <p:spPr>
          <a:xfrm>
            <a:off x="1762788" y="2396861"/>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INSTANCIAR PREFABS</a:t>
            </a:r>
            <a:endParaRPr sz="700">
              <a:latin typeface="Helvetica Neue"/>
              <a:ea typeface="Helvetica Neue"/>
              <a:cs typeface="Helvetica Neue"/>
              <a:sym typeface="Helvetica Neue"/>
            </a:endParaRPr>
          </a:p>
        </p:txBody>
      </p:sp>
      <p:pic>
        <p:nvPicPr>
          <p:cNvPr id="104" name="Google Shape;104;p17"/>
          <p:cNvPicPr preferRelativeResize="0"/>
          <p:nvPr/>
        </p:nvPicPr>
        <p:blipFill rotWithShape="1">
          <a:blip r:embed="rId5">
            <a:alphaModFix/>
          </a:blip>
          <a:srcRect b="0" l="0" r="0" t="0"/>
          <a:stretch/>
        </p:blipFill>
        <p:spPr>
          <a:xfrm>
            <a:off x="1414413" y="2402975"/>
            <a:ext cx="365625" cy="365625"/>
          </a:xfrm>
          <a:prstGeom prst="rect">
            <a:avLst/>
          </a:prstGeom>
          <a:noFill/>
          <a:ln>
            <a:noFill/>
          </a:ln>
        </p:spPr>
      </p:pic>
      <p:sp>
        <p:nvSpPr>
          <p:cNvPr id="105" name="Google Shape;105;p17"/>
          <p:cNvSpPr txBox="1"/>
          <p:nvPr/>
        </p:nvSpPr>
        <p:spPr>
          <a:xfrm>
            <a:off x="1762775" y="28626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DIFERENCIAR PREFAB - INSTANCIA</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pic>
        <p:nvPicPr>
          <p:cNvPr id="106" name="Google Shape;106;p17"/>
          <p:cNvPicPr preferRelativeResize="0"/>
          <p:nvPr/>
        </p:nvPicPr>
        <p:blipFill rotWithShape="1">
          <a:blip r:embed="rId6">
            <a:alphaModFix/>
          </a:blip>
          <a:srcRect b="0" l="0" r="0" t="0"/>
          <a:stretch/>
        </p:blipFill>
        <p:spPr>
          <a:xfrm>
            <a:off x="1401750" y="3281300"/>
            <a:ext cx="307150" cy="307150"/>
          </a:xfrm>
          <a:prstGeom prst="rect">
            <a:avLst/>
          </a:prstGeom>
          <a:noFill/>
          <a:ln>
            <a:noFill/>
          </a:ln>
        </p:spPr>
      </p:pic>
      <p:pic>
        <p:nvPicPr>
          <p:cNvPr id="107" name="Google Shape;107;p17"/>
          <p:cNvPicPr preferRelativeResize="0"/>
          <p:nvPr/>
        </p:nvPicPr>
        <p:blipFill rotWithShape="1">
          <a:blip r:embed="rId7">
            <a:alphaModFix/>
          </a:blip>
          <a:srcRect b="0" l="0" r="0" t="0"/>
          <a:stretch/>
        </p:blipFill>
        <p:spPr>
          <a:xfrm>
            <a:off x="1430963" y="2922250"/>
            <a:ext cx="307150" cy="307150"/>
          </a:xfrm>
          <a:prstGeom prst="rect">
            <a:avLst/>
          </a:prstGeom>
          <a:noFill/>
          <a:ln>
            <a:noFill/>
          </a:ln>
        </p:spPr>
      </p:pic>
      <p:sp>
        <p:nvSpPr>
          <p:cNvPr id="108" name="Google Shape;108;p17"/>
          <p:cNvSpPr txBox="1"/>
          <p:nvPr/>
        </p:nvSpPr>
        <p:spPr>
          <a:xfrm>
            <a:off x="1708888" y="325991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INSTANCIACIÓN DE PREFAB DE BALA</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
        <p:nvSpPr>
          <p:cNvPr id="109" name="Google Shape;109;p17"/>
          <p:cNvSpPr txBox="1"/>
          <p:nvPr/>
        </p:nvSpPr>
        <p:spPr>
          <a:xfrm>
            <a:off x="4201913" y="2349049"/>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MANEJO DE INPUTS</a:t>
            </a:r>
            <a:endParaRPr sz="700">
              <a:latin typeface="Helvetica Neue"/>
              <a:ea typeface="Helvetica Neue"/>
              <a:cs typeface="Helvetica Neue"/>
              <a:sym typeface="Helvetica Neue"/>
            </a:endParaRPr>
          </a:p>
        </p:txBody>
      </p:sp>
      <p:pic>
        <p:nvPicPr>
          <p:cNvPr id="110" name="Google Shape;110;p17"/>
          <p:cNvPicPr preferRelativeResize="0"/>
          <p:nvPr/>
        </p:nvPicPr>
        <p:blipFill rotWithShape="1">
          <a:blip r:embed="rId5">
            <a:alphaModFix/>
          </a:blip>
          <a:srcRect b="0" l="0" r="0" t="0"/>
          <a:stretch/>
        </p:blipFill>
        <p:spPr>
          <a:xfrm>
            <a:off x="3853538" y="2355162"/>
            <a:ext cx="365625" cy="365625"/>
          </a:xfrm>
          <a:prstGeom prst="rect">
            <a:avLst/>
          </a:prstGeom>
          <a:noFill/>
          <a:ln>
            <a:noFill/>
          </a:ln>
        </p:spPr>
      </p:pic>
      <p:sp>
        <p:nvSpPr>
          <p:cNvPr id="111" name="Google Shape;111;p17"/>
          <p:cNvSpPr txBox="1"/>
          <p:nvPr/>
        </p:nvSpPr>
        <p:spPr>
          <a:xfrm>
            <a:off x="4201900" y="281485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CLASE TIME Y TEMPORIZADORES</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pic>
        <p:nvPicPr>
          <p:cNvPr id="112" name="Google Shape;112;p17"/>
          <p:cNvPicPr preferRelativeResize="0"/>
          <p:nvPr/>
        </p:nvPicPr>
        <p:blipFill rotWithShape="1">
          <a:blip r:embed="rId6">
            <a:alphaModFix/>
          </a:blip>
          <a:srcRect b="0" l="0" r="0" t="0"/>
          <a:stretch/>
        </p:blipFill>
        <p:spPr>
          <a:xfrm>
            <a:off x="3840875" y="3233487"/>
            <a:ext cx="307150" cy="307150"/>
          </a:xfrm>
          <a:prstGeom prst="rect">
            <a:avLst/>
          </a:prstGeom>
          <a:noFill/>
          <a:ln>
            <a:noFill/>
          </a:ln>
        </p:spPr>
      </p:pic>
      <p:pic>
        <p:nvPicPr>
          <p:cNvPr id="113" name="Google Shape;113;p17"/>
          <p:cNvPicPr preferRelativeResize="0"/>
          <p:nvPr/>
        </p:nvPicPr>
        <p:blipFill rotWithShape="1">
          <a:blip r:embed="rId7">
            <a:alphaModFix/>
          </a:blip>
          <a:srcRect b="0" l="0" r="0" t="0"/>
          <a:stretch/>
        </p:blipFill>
        <p:spPr>
          <a:xfrm>
            <a:off x="3870088" y="2874438"/>
            <a:ext cx="307150" cy="307150"/>
          </a:xfrm>
          <a:prstGeom prst="rect">
            <a:avLst/>
          </a:prstGeom>
          <a:noFill/>
          <a:ln>
            <a:noFill/>
          </a:ln>
        </p:spPr>
      </p:pic>
      <p:sp>
        <p:nvSpPr>
          <p:cNvPr id="114" name="Google Shape;114;p17"/>
          <p:cNvSpPr txBox="1"/>
          <p:nvPr/>
        </p:nvSpPr>
        <p:spPr>
          <a:xfrm>
            <a:off x="4148013" y="321210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DISPARAR CON INPUTS</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
        <p:nvSpPr>
          <p:cNvPr id="115" name="Google Shape;115;p17"/>
          <p:cNvSpPr txBox="1"/>
          <p:nvPr/>
        </p:nvSpPr>
        <p:spPr>
          <a:xfrm>
            <a:off x="6564113" y="2349049"/>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CINEMACHINE E INTEGRACIÓN DE ASSETS</a:t>
            </a:r>
            <a:endParaRPr sz="700">
              <a:latin typeface="Helvetica Neue"/>
              <a:ea typeface="Helvetica Neue"/>
              <a:cs typeface="Helvetica Neue"/>
              <a:sym typeface="Helvetica Neue"/>
            </a:endParaRPr>
          </a:p>
        </p:txBody>
      </p:sp>
      <p:pic>
        <p:nvPicPr>
          <p:cNvPr id="116" name="Google Shape;116;p17"/>
          <p:cNvPicPr preferRelativeResize="0"/>
          <p:nvPr/>
        </p:nvPicPr>
        <p:blipFill rotWithShape="1">
          <a:blip r:embed="rId5">
            <a:alphaModFix/>
          </a:blip>
          <a:srcRect b="0" l="0" r="0" t="0"/>
          <a:stretch/>
        </p:blipFill>
        <p:spPr>
          <a:xfrm>
            <a:off x="6215738" y="2355162"/>
            <a:ext cx="365625" cy="365625"/>
          </a:xfrm>
          <a:prstGeom prst="rect">
            <a:avLst/>
          </a:prstGeom>
          <a:noFill/>
          <a:ln>
            <a:noFill/>
          </a:ln>
        </p:spPr>
      </p:pic>
      <p:sp>
        <p:nvSpPr>
          <p:cNvPr id="117" name="Google Shape;117;p17"/>
          <p:cNvSpPr txBox="1"/>
          <p:nvPr/>
        </p:nvSpPr>
        <p:spPr>
          <a:xfrm>
            <a:off x="6564100" y="281485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SISTEMAS DE CÁMARAS FIJAS</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pic>
        <p:nvPicPr>
          <p:cNvPr id="118" name="Google Shape;118;p17"/>
          <p:cNvPicPr preferRelativeResize="0"/>
          <p:nvPr/>
        </p:nvPicPr>
        <p:blipFill rotWithShape="1">
          <a:blip r:embed="rId6">
            <a:alphaModFix/>
          </a:blip>
          <a:srcRect b="0" l="0" r="0" t="0"/>
          <a:stretch/>
        </p:blipFill>
        <p:spPr>
          <a:xfrm>
            <a:off x="6203075" y="3233487"/>
            <a:ext cx="307150" cy="307150"/>
          </a:xfrm>
          <a:prstGeom prst="rect">
            <a:avLst/>
          </a:prstGeom>
          <a:noFill/>
          <a:ln>
            <a:noFill/>
          </a:ln>
        </p:spPr>
      </p:pic>
      <p:pic>
        <p:nvPicPr>
          <p:cNvPr id="119" name="Google Shape;119;p17"/>
          <p:cNvPicPr preferRelativeResize="0"/>
          <p:nvPr/>
        </p:nvPicPr>
        <p:blipFill rotWithShape="1">
          <a:blip r:embed="rId7">
            <a:alphaModFix/>
          </a:blip>
          <a:srcRect b="0" l="0" r="0" t="0"/>
          <a:stretch/>
        </p:blipFill>
        <p:spPr>
          <a:xfrm>
            <a:off x="6232288" y="2874438"/>
            <a:ext cx="307150" cy="307150"/>
          </a:xfrm>
          <a:prstGeom prst="rect">
            <a:avLst/>
          </a:prstGeom>
          <a:noFill/>
          <a:ln>
            <a:noFill/>
          </a:ln>
        </p:spPr>
      </p:pic>
      <p:sp>
        <p:nvSpPr>
          <p:cNvPr id="120" name="Google Shape;120;p17"/>
          <p:cNvSpPr txBox="1"/>
          <p:nvPr/>
        </p:nvSpPr>
        <p:spPr>
          <a:xfrm>
            <a:off x="6510213" y="321210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CÁMARAS Y MOVIMIENTO CON INPUTS</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02" name="Shape 302"/>
        <p:cNvGrpSpPr/>
        <p:nvPr/>
      </p:nvGrpSpPr>
      <p:grpSpPr>
        <a:xfrm>
          <a:off x="0" y="0"/>
          <a:ext cx="0" cy="0"/>
          <a:chOff x="0" y="0"/>
          <a:chExt cx="0" cy="0"/>
        </a:xfrm>
      </p:grpSpPr>
      <p:sp>
        <p:nvSpPr>
          <p:cNvPr id="303" name="Google Shape;303;p4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TEMPORIZADOR</a:t>
            </a:r>
            <a:endParaRPr i="1" sz="3600">
              <a:latin typeface="Anton"/>
              <a:ea typeface="Anton"/>
              <a:cs typeface="Anton"/>
              <a:sym typeface="Anton"/>
            </a:endParaRPr>
          </a:p>
        </p:txBody>
      </p:sp>
      <p:pic>
        <p:nvPicPr>
          <p:cNvPr id="304" name="Google Shape;304;p4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Una manera sencilla de implementar tanto estructuras de control, como la ahora conocida clase Time, es por medio de temporizadores.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 temporizador es un elemento que, tras cierto tiempo, ejecuta alguna acción.</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Veámoslo</a:t>
            </a:r>
            <a:r>
              <a:rPr lang="en-GB" sz="2000">
                <a:solidFill>
                  <a:schemeClr val="dk1"/>
                </a:solidFill>
                <a:highlight>
                  <a:srgbClr val="FFFFFF"/>
                </a:highlight>
                <a:latin typeface="Helvetica Neue Light"/>
                <a:ea typeface="Helvetica Neue Light"/>
                <a:cs typeface="Helvetica Neue Light"/>
                <a:sym typeface="Helvetica Neue Light"/>
              </a:rPr>
              <a:t> con un ejemplo.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10" name="Google Shape;310;p4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TEMPORIZADOR</a:t>
            </a:r>
            <a:endParaRPr i="1" sz="4500">
              <a:latin typeface="Anton"/>
              <a:ea typeface="Anton"/>
              <a:cs typeface="Anton"/>
              <a:sym typeface="Anton"/>
            </a:endParaRPr>
          </a:p>
        </p:txBody>
      </p:sp>
      <p:pic>
        <p:nvPicPr>
          <p:cNvPr id="311" name="Google Shape;311;p4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6"/>
          <p:cNvSpPr txBox="1"/>
          <p:nvPr/>
        </p:nvSpPr>
        <p:spPr>
          <a:xfrm>
            <a:off x="4973875" y="16183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el ejemplo, tenemos un método que resetea el temporizador, y un temporizador en sí.</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Al tiempo restante, se le resta, en cada frame, </a:t>
            </a:r>
            <a:r>
              <a:rPr i="1" lang="en-GB" sz="2000">
                <a:solidFill>
                  <a:schemeClr val="dk1"/>
                </a:solidFill>
                <a:highlight>
                  <a:srgbClr val="FFFFFF"/>
                </a:highlight>
                <a:latin typeface="Helvetica Neue Light"/>
                <a:ea typeface="Helvetica Neue Light"/>
                <a:cs typeface="Helvetica Neue Light"/>
                <a:sym typeface="Helvetica Neue Light"/>
              </a:rPr>
              <a:t>deltaTime</a:t>
            </a:r>
            <a:r>
              <a:rPr lang="en-GB" sz="2000">
                <a:solidFill>
                  <a:schemeClr val="dk1"/>
                </a:solidFill>
                <a:highlight>
                  <a:srgbClr val="FFFFFF"/>
                </a:highlight>
                <a:latin typeface="Helvetica Neue Light"/>
                <a:ea typeface="Helvetica Neue Light"/>
                <a:cs typeface="Helvetica Neue Light"/>
                <a:sym typeface="Helvetica Neue Light"/>
              </a:rPr>
              <a:t>. Al llegar a 0, se llama al método </a:t>
            </a:r>
            <a:r>
              <a:rPr i="1" lang="en-GB" sz="2000">
                <a:solidFill>
                  <a:schemeClr val="dk1"/>
                </a:solidFill>
                <a:highlight>
                  <a:srgbClr val="FFFFFF"/>
                </a:highlight>
                <a:latin typeface="Helvetica Neue Light"/>
                <a:ea typeface="Helvetica Neue Light"/>
                <a:cs typeface="Helvetica Neue Light"/>
                <a:sym typeface="Helvetica Neue Light"/>
              </a:rPr>
              <a:t>Move </a:t>
            </a:r>
            <a:r>
              <a:rPr lang="en-GB" sz="2000">
                <a:solidFill>
                  <a:schemeClr val="dk1"/>
                </a:solidFill>
                <a:highlight>
                  <a:srgbClr val="FFFFFF"/>
                </a:highlight>
                <a:latin typeface="Helvetica Neue Light"/>
                <a:ea typeface="Helvetica Neue Light"/>
                <a:cs typeface="Helvetica Neue Light"/>
                <a:sym typeface="Helvetica Neue Light"/>
              </a:rPr>
              <a:t>y se resetea el temporizador.</a:t>
            </a:r>
            <a:endParaRPr sz="2000">
              <a:latin typeface="Helvetica Neue Light"/>
              <a:ea typeface="Helvetica Neue Light"/>
              <a:cs typeface="Helvetica Neue Light"/>
              <a:sym typeface="Helvetica Neue Light"/>
            </a:endParaRPr>
          </a:p>
        </p:txBody>
      </p:sp>
      <p:sp>
        <p:nvSpPr>
          <p:cNvPr id="317" name="Google Shape;317;p46"/>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Temporizador</a:t>
            </a:r>
            <a:endParaRPr i="1" sz="2600">
              <a:latin typeface="Anton"/>
              <a:ea typeface="Anton"/>
              <a:cs typeface="Anton"/>
              <a:sym typeface="Anton"/>
            </a:endParaRPr>
          </a:p>
        </p:txBody>
      </p:sp>
      <p:pic>
        <p:nvPicPr>
          <p:cNvPr id="318" name="Google Shape;318;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9" name="Google Shape;319;p46"/>
          <p:cNvPicPr preferRelativeResize="0"/>
          <p:nvPr/>
        </p:nvPicPr>
        <p:blipFill>
          <a:blip r:embed="rId4">
            <a:alphaModFix/>
          </a:blip>
          <a:stretch>
            <a:fillRect/>
          </a:stretch>
        </p:blipFill>
        <p:spPr>
          <a:xfrm>
            <a:off x="152400" y="152400"/>
            <a:ext cx="3860894" cy="4838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23" name="Shape 323"/>
        <p:cNvGrpSpPr/>
        <p:nvPr/>
      </p:nvGrpSpPr>
      <p:grpSpPr>
        <a:xfrm>
          <a:off x="0" y="0"/>
          <a:ext cx="0" cy="0"/>
          <a:chOff x="0" y="0"/>
          <a:chExt cx="0" cy="0"/>
        </a:xfrm>
      </p:grpSpPr>
      <p:sp>
        <p:nvSpPr>
          <p:cNvPr id="324" name="Google Shape;324;p4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25" name="Google Shape;325;p47"/>
          <p:cNvSpPr txBox="1"/>
          <p:nvPr/>
        </p:nvSpPr>
        <p:spPr>
          <a:xfrm>
            <a:off x="2000950" y="11215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DOS VARIABLES FLOAT</a:t>
            </a:r>
            <a:endParaRPr i="1" sz="4000">
              <a:latin typeface="Anton"/>
              <a:ea typeface="Anton"/>
              <a:cs typeface="Anton"/>
              <a:sym typeface="Anton"/>
            </a:endParaRPr>
          </a:p>
        </p:txBody>
      </p:sp>
      <p:sp>
        <p:nvSpPr>
          <p:cNvPr id="326" name="Google Shape;326;p47"/>
          <p:cNvSpPr txBox="1"/>
          <p:nvPr/>
        </p:nvSpPr>
        <p:spPr>
          <a:xfrm>
            <a:off x="1130675" y="1841225"/>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general utilizamos dos variables de tipo float para un temporizador. ¿Por qué?.</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Muy sencillo, una guardará el tiempo que queremos cuando se resetea el temporizador, y la otra será la que se modifica y se chequea si su valor es menor a 0.</a:t>
            </a:r>
            <a:endParaRPr sz="2000">
              <a:latin typeface="Helvetica Neue Light"/>
              <a:ea typeface="Helvetica Neue Light"/>
              <a:cs typeface="Helvetica Neue Light"/>
              <a:sym typeface="Helvetica Neue Light"/>
            </a:endParaRPr>
          </a:p>
        </p:txBody>
      </p:sp>
      <p:pic>
        <p:nvPicPr>
          <p:cNvPr id="327" name="Google Shape;327;p4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8"/>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txBox="1"/>
          <p:nvPr/>
        </p:nvSpPr>
        <p:spPr>
          <a:xfrm>
            <a:off x="247300" y="4409238"/>
            <a:ext cx="30000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Temporizador en acción</a:t>
            </a:r>
            <a:endParaRPr>
              <a:latin typeface="Helvetica Neue Light"/>
              <a:ea typeface="Helvetica Neue Light"/>
              <a:cs typeface="Helvetica Neue Light"/>
              <a:sym typeface="Helvetica Neue Light"/>
            </a:endParaRPr>
          </a:p>
        </p:txBody>
      </p:sp>
      <p:pic>
        <p:nvPicPr>
          <p:cNvPr id="334" name="Google Shape;334;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5" name="Google Shape;335;p48"/>
          <p:cNvPicPr preferRelativeResize="0"/>
          <p:nvPr/>
        </p:nvPicPr>
        <p:blipFill>
          <a:blip r:embed="rId4">
            <a:alphaModFix/>
          </a:blip>
          <a:stretch>
            <a:fillRect/>
          </a:stretch>
        </p:blipFill>
        <p:spPr>
          <a:xfrm>
            <a:off x="82600" y="496375"/>
            <a:ext cx="9014875" cy="34491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Otra de las grandes herramientas que nos provee MonoBehaviour es la capacidad de destruir un GameObject, además de instanciarlo. </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Para hacerlo, simplemente llamamos al método Destroy, que recibirá como parámetro el GameObject a destruir (Si necesitamos destruir al mismo GameObject que llama a la función, pasaremos directamente GameObject, la propiedad, como parámetro).</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41" name="Google Shape;341;p4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DESTROY</a:t>
            </a:r>
            <a:endParaRPr i="1" sz="4500">
              <a:latin typeface="Anton"/>
              <a:ea typeface="Anton"/>
              <a:cs typeface="Anton"/>
              <a:sym typeface="Anton"/>
            </a:endParaRPr>
          </a:p>
        </p:txBody>
      </p:sp>
      <p:pic>
        <p:nvPicPr>
          <p:cNvPr id="342" name="Google Shape;342;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5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348" name="Google Shape;348;p50"/>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52" name="Shape 352"/>
        <p:cNvGrpSpPr/>
        <p:nvPr/>
      </p:nvGrpSpPr>
      <p:grpSpPr>
        <a:xfrm>
          <a:off x="0" y="0"/>
          <a:ext cx="0" cy="0"/>
          <a:chOff x="0" y="0"/>
          <a:chExt cx="0" cy="0"/>
        </a:xfrm>
      </p:grpSpPr>
      <p:sp>
        <p:nvSpPr>
          <p:cNvPr id="353" name="Google Shape;353;p51"/>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HAGAMOS UN EJEMPLO DE INSTANCIACIÓN POR INPUT</a:t>
            </a:r>
            <a:endParaRPr i="1" sz="3600">
              <a:latin typeface="Anton"/>
              <a:ea typeface="Anton"/>
              <a:cs typeface="Anton"/>
              <a:sym typeface="Anton"/>
            </a:endParaRPr>
          </a:p>
        </p:txBody>
      </p:sp>
      <p:pic>
        <p:nvPicPr>
          <p:cNvPr id="354" name="Google Shape;354;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5" name="Google Shape;355;p51"/>
          <p:cNvPicPr preferRelativeResize="0"/>
          <p:nvPr/>
        </p:nvPicPr>
        <p:blipFill rotWithShape="1">
          <a:blip r:embed="rId4">
            <a:alphaModFix/>
          </a:blip>
          <a:srcRect b="0" l="0" r="0" t="0"/>
          <a:stretch/>
        </p:blipFill>
        <p:spPr>
          <a:xfrm>
            <a:off x="7344100" y="327343"/>
            <a:ext cx="1634174" cy="639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TEMPORIZADOR ACTIVABLE</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2000">
                <a:latin typeface="Helvetica Neue Light"/>
                <a:ea typeface="Helvetica Neue Light"/>
                <a:cs typeface="Helvetica Neue Light"/>
                <a:sym typeface="Helvetica Neue Light"/>
              </a:rPr>
              <a:t>Hacer un temporizador que se active, desactive y resetee con inputs</a:t>
            </a:r>
            <a:endParaRPr i="1" sz="1600">
              <a:latin typeface="Helvetica Neue Light"/>
              <a:ea typeface="Helvetica Neue Light"/>
              <a:cs typeface="Helvetica Neue Light"/>
              <a:sym typeface="Helvetica Neue Light"/>
            </a:endParaRPr>
          </a:p>
        </p:txBody>
      </p:sp>
      <p:pic>
        <p:nvPicPr>
          <p:cNvPr id="361" name="Google Shape;361;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62" name="Google Shape;362;p52"/>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3"/>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TEMPORIZADOR CON INPUT</a:t>
            </a:r>
            <a:endParaRPr i="1" sz="2600">
              <a:latin typeface="Anton"/>
              <a:ea typeface="Anton"/>
              <a:cs typeface="Anton"/>
              <a:sym typeface="Anton"/>
            </a:endParaRPr>
          </a:p>
        </p:txBody>
      </p:sp>
      <p:sp>
        <p:nvSpPr>
          <p:cNvPr id="368" name="Google Shape;368;p53"/>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Se deberá hacer un temporizador que reciba inputs para poder ser activado, desactivado o reseteado.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El temporizador deberá, cada frame, informar cuánto tiempo restante tiene (a traves de consola), además de poder activarlo, desactivarlo y resetearlo con un input definido.</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Se cuenta con 25 minutos para realizar esta actividad.</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69" name="Google Shape;369;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0" name="Google Shape;370;p53"/>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18"/>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ESTRUCTURAS DE CONTROL</a:t>
            </a:r>
            <a:r>
              <a:rPr i="1" lang="en-GB" sz="3600">
                <a:solidFill>
                  <a:srgbClr val="E0FF00"/>
                </a:solidFill>
                <a:latin typeface="Anton"/>
                <a:ea typeface="Anton"/>
                <a:cs typeface="Anton"/>
                <a:sym typeface="Anton"/>
              </a:rPr>
              <a:t>    </a:t>
            </a:r>
            <a:endParaRPr i="1" sz="3600">
              <a:solidFill>
                <a:srgbClr val="E0FF00"/>
              </a:solidFill>
              <a:latin typeface="Anton"/>
              <a:ea typeface="Anton"/>
              <a:cs typeface="Anton"/>
              <a:sym typeface="Ant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4"/>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DISPAROS TEMPORIZADOS</a:t>
            </a:r>
            <a:endParaRPr i="1" sz="4000">
              <a:latin typeface="Anton"/>
              <a:ea typeface="Anton"/>
              <a:cs typeface="Anton"/>
              <a:sym typeface="Anton"/>
            </a:endParaRPr>
          </a:p>
        </p:txBody>
      </p:sp>
      <p:sp>
        <p:nvSpPr>
          <p:cNvPr id="376" name="Google Shape;376;p54"/>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Realizar un objeto que dispara balas, a </a:t>
            </a:r>
            <a:r>
              <a:rPr lang="en-GB" sz="2000">
                <a:solidFill>
                  <a:schemeClr val="dk1"/>
                </a:solidFill>
                <a:highlight>
                  <a:schemeClr val="lt1"/>
                </a:highlight>
                <a:latin typeface="Helvetica Neue Light"/>
                <a:ea typeface="Helvetica Neue Light"/>
                <a:cs typeface="Helvetica Neue Light"/>
                <a:sym typeface="Helvetica Neue Light"/>
              </a:rPr>
              <a:t>través</a:t>
            </a:r>
            <a:r>
              <a:rPr lang="en-GB" sz="2000">
                <a:solidFill>
                  <a:schemeClr val="dk1"/>
                </a:solidFill>
                <a:highlight>
                  <a:schemeClr val="lt1"/>
                </a:highlight>
                <a:latin typeface="Helvetica Neue Light"/>
                <a:ea typeface="Helvetica Neue Light"/>
                <a:cs typeface="Helvetica Neue Light"/>
                <a:sym typeface="Helvetica Neue Light"/>
              </a:rPr>
              <a:t> de un input, que al cabo de un tiempo mueren.</a:t>
            </a:r>
            <a:endParaRPr>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77" name="Google Shape;377;p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8" name="Google Shape;378;p54"/>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379" name="Google Shape;379;p54"/>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graphicFrame>
        <p:nvGraphicFramePr>
          <p:cNvPr id="384" name="Google Shape;384;p55"/>
          <p:cNvGraphicFramePr/>
          <p:nvPr/>
        </p:nvGraphicFramePr>
        <p:xfrm>
          <a:off x="153263" y="344100"/>
          <a:ext cx="3000000" cy="3000000"/>
        </p:xfrm>
        <a:graphic>
          <a:graphicData uri="http://schemas.openxmlformats.org/drawingml/2006/table">
            <a:tbl>
              <a:tblPr>
                <a:noFill/>
                <a:tableStyleId>{2D396FBD-482D-44CB-BEAB-FFABB06FAE8E}</a:tableStyleId>
              </a:tblPr>
              <a:tblGrid>
                <a:gridCol w="2945825"/>
                <a:gridCol w="3822275"/>
                <a:gridCol w="2069375"/>
              </a:tblGrid>
              <a:tr h="734725">
                <a:tc gridSpan="3">
                  <a:txBody>
                    <a:bodyPr/>
                    <a:lstStyle/>
                    <a:p>
                      <a:pPr indent="0" lvl="0" marL="0" rtl="0" algn="l">
                        <a:spcBef>
                          <a:spcPts val="0"/>
                        </a:spcBef>
                        <a:spcAft>
                          <a:spcPts val="0"/>
                        </a:spcAft>
                        <a:buNone/>
                      </a:pPr>
                      <a:r>
                        <a:rPr i="1" lang="en-GB" sz="2400">
                          <a:solidFill>
                            <a:schemeClr val="dk1"/>
                          </a:solidFill>
                          <a:latin typeface="Anton"/>
                          <a:ea typeface="Anton"/>
                          <a:cs typeface="Anton"/>
                          <a:sym typeface="Anton"/>
                        </a:rPr>
                        <a:t>DISPAROS TEMPORIZADOS</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Archivo comprimido, que contenga la carpeta assets y packages del proyecto a entregar, con el formato </a:t>
                      </a:r>
                      <a:r>
                        <a:rPr lang="en-GB" sz="1600">
                          <a:solidFill>
                            <a:schemeClr val="dk1"/>
                          </a:solidFill>
                          <a:highlight>
                            <a:srgbClr val="3CEFAB"/>
                          </a:highlight>
                          <a:latin typeface="Helvetica Neue Light"/>
                          <a:ea typeface="Helvetica Neue Light"/>
                          <a:cs typeface="Helvetica Neue Light"/>
                          <a:sym typeface="Helvetica Neue Light"/>
                        </a:rPr>
                        <a:t>“Disparos+Apellido”</a:t>
                      </a:r>
                      <a:r>
                        <a:rPr i="1" lang="en-GB" sz="1600">
                          <a:solidFill>
                            <a:schemeClr val="dk1"/>
                          </a:solidFill>
                          <a:latin typeface="Helvetica Neue Light"/>
                          <a:ea typeface="Helvetica Neue Light"/>
                          <a:cs typeface="Helvetica Neue Light"/>
                          <a:sym typeface="Helvetica Neue Light"/>
                        </a:rPr>
                        <a:t>.</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sz="1600">
                          <a:solidFill>
                            <a:schemeClr val="dk1"/>
                          </a:solidFill>
                          <a:latin typeface="Helvetica Neue"/>
                          <a:ea typeface="Helvetica Neue"/>
                          <a:cs typeface="Helvetica Neue"/>
                          <a:sym typeface="Helvetica Neue"/>
                        </a:rPr>
                        <a:t>Sugerencia: </a:t>
                      </a:r>
                      <a:r>
                        <a:rPr lang="en-GB" sz="1600">
                          <a:solidFill>
                            <a:schemeClr val="dk1"/>
                          </a:solidFill>
                          <a:latin typeface="Helvetica Neue Light"/>
                          <a:ea typeface="Helvetica Neue Light"/>
                          <a:cs typeface="Helvetica Neue Light"/>
                          <a:sym typeface="Helvetica Neue Light"/>
                        </a:rPr>
                        <a:t>Recordar como destruir gameobjects instanciados</a:t>
                      </a:r>
                      <a:endParaRPr b="1" sz="16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rtl="0" algn="l">
                        <a:spcBef>
                          <a:spcPts val="0"/>
                        </a:spcBef>
                        <a:spcAft>
                          <a:spcPts val="0"/>
                        </a:spcAft>
                        <a:buNone/>
                      </a:pPr>
                      <a:br>
                        <a:rPr b="1" lang="en-GB" sz="200">
                          <a:solidFill>
                            <a:srgbClr val="4D5156"/>
                          </a:solidFill>
                        </a:rPr>
                      </a:br>
                      <a:r>
                        <a:rPr b="1" lang="en-GB" sz="1700"/>
                        <a:t>&gt;&gt;</a:t>
                      </a:r>
                      <a:r>
                        <a:rPr b="1" lang="en-GB" sz="1700">
                          <a:solidFill>
                            <a:srgbClr val="4D5156"/>
                          </a:solidFill>
                        </a:rPr>
                        <a:t> </a:t>
                      </a:r>
                      <a:r>
                        <a:rPr b="1" lang="en-GB" sz="1700">
                          <a:latin typeface="Helvetica Neue"/>
                          <a:ea typeface="Helvetica Neue"/>
                          <a:cs typeface="Helvetica Neue"/>
                          <a:sym typeface="Helvetica Neue"/>
                        </a:rPr>
                        <a:t>Consigna:</a:t>
                      </a:r>
                      <a:r>
                        <a:rPr lang="en-GB" sz="1700">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Se deberá realizar una escena de Unity donde:</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Un objeto que instancie balas cada cierto tiempo (valor que se pueda cambiar por inspector).</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Dichas balas deben destruirse automáticamente tras cierto tiempo (ajustable por inspector).</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Helvetica Neue Light"/>
                          <a:ea typeface="Helvetica Neue Light"/>
                          <a:cs typeface="Helvetica Neue Light"/>
                          <a:sym typeface="Helvetica Neue Light"/>
                        </a:rPr>
                        <a:t>Si pulsamos la barra espaciadora, las balas deben duplicar su escala actual.</a:t>
                      </a:r>
                      <a:endParaRPr sz="500">
                        <a:solidFill>
                          <a:schemeClr val="dk1"/>
                        </a:solidFill>
                        <a:latin typeface="Helvetica Neue"/>
                        <a:ea typeface="Helvetica Neue"/>
                        <a:cs typeface="Helvetica Neue"/>
                        <a:sym typeface="Helvetica Neue"/>
                      </a:endParaRPr>
                    </a:p>
                    <a:p>
                      <a:pPr indent="-260350" lvl="0" marL="457200" rtl="0" algn="l">
                        <a:spcBef>
                          <a:spcPts val="0"/>
                        </a:spcBef>
                        <a:spcAft>
                          <a:spcPts val="0"/>
                        </a:spcAft>
                        <a:buClr>
                          <a:schemeClr val="dk1"/>
                        </a:buClr>
                        <a:buSzPts val="500"/>
                        <a:buFont typeface="Helvetica Neue"/>
                        <a:buChar char="●"/>
                      </a:pPr>
                      <a:r>
                        <a:t/>
                      </a:r>
                      <a:endParaRPr sz="5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GB" sz="1700"/>
                        <a:t>&gt;&gt;</a:t>
                      </a:r>
                      <a:r>
                        <a:rPr b="1" lang="en-GB" sz="1600">
                          <a:solidFill>
                            <a:schemeClr val="dk1"/>
                          </a:solidFill>
                          <a:latin typeface="Helvetica Neue"/>
                          <a:ea typeface="Helvetica Neue"/>
                          <a:cs typeface="Helvetica Neue"/>
                          <a:sym typeface="Helvetica Neue"/>
                        </a:rPr>
                        <a:t>Aspectos a incluir en el entregable:</a:t>
                      </a:r>
                      <a:endParaRPr b="1" sz="1600">
                        <a:solidFill>
                          <a:schemeClr val="dk1"/>
                        </a:solidFill>
                        <a:latin typeface="Helvetica Neue"/>
                        <a:ea typeface="Helvetica Neue"/>
                        <a:cs typeface="Helvetica Neue"/>
                        <a:sym typeface="Helvetica Neue"/>
                      </a:endParaRPr>
                    </a:p>
                    <a:p>
                      <a:pPr indent="0" lvl="0" marL="457200" rtl="0" algn="l">
                        <a:spcBef>
                          <a:spcPts val="0"/>
                        </a:spcBef>
                        <a:spcAft>
                          <a:spcPts val="0"/>
                        </a:spcAft>
                        <a:buClr>
                          <a:schemeClr val="dk1"/>
                        </a:buClr>
                        <a:buSzPts val="1100"/>
                        <a:buFont typeface="Arial"/>
                        <a:buNone/>
                      </a:pPr>
                      <a:r>
                        <a:rPr lang="en-GB" sz="1600">
                          <a:solidFill>
                            <a:schemeClr val="dk1"/>
                          </a:solidFill>
                          <a:latin typeface="Helvetica Neue Light"/>
                          <a:ea typeface="Helvetica Neue Light"/>
                          <a:cs typeface="Helvetica Neue Light"/>
                          <a:sym typeface="Helvetica Neue Light"/>
                        </a:rPr>
                        <a:t>Entregar el proyecto completo, con los scripts listos y la escena funcionando.</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85" name="Google Shape;385;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6" name="Google Shape;386;p55"/>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90" name="Shape 390"/>
        <p:cNvGrpSpPr/>
        <p:nvPr/>
      </p:nvGrpSpPr>
      <p:grpSpPr>
        <a:xfrm>
          <a:off x="0" y="0"/>
          <a:ext cx="0" cy="0"/>
          <a:chOff x="0" y="0"/>
          <a:chExt cx="0" cy="0"/>
        </a:xfrm>
      </p:grpSpPr>
      <p:sp>
        <p:nvSpPr>
          <p:cNvPr id="391" name="Google Shape;391;p56"/>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¿QUIERES SABER MÁS? TE DEJAMOS MATERIAL AMPLIADO DE LA CLASE</a:t>
            </a:r>
            <a:endParaRPr i="1" sz="3600">
              <a:latin typeface="Anton"/>
              <a:ea typeface="Anton"/>
              <a:cs typeface="Anton"/>
              <a:sym typeface="Anton"/>
            </a:endParaRPr>
          </a:p>
        </p:txBody>
      </p:sp>
      <p:pic>
        <p:nvPicPr>
          <p:cNvPr id="392" name="Google Shape;392;p56"/>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393" name="Google Shape;393;p5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nvSpPr>
        <p:spPr>
          <a:xfrm>
            <a:off x="2854525" y="1734438"/>
            <a:ext cx="5711400" cy="167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If-Else</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 Microsoft | </a:t>
            </a:r>
            <a:r>
              <a:rPr lang="en-GB" sz="1800">
                <a:solidFill>
                  <a:schemeClr val="dk1"/>
                </a:solidFill>
                <a:latin typeface="Helvetica Neue Light"/>
                <a:ea typeface="Helvetica Neue Light"/>
                <a:cs typeface="Helvetica Neue Light"/>
                <a:sym typeface="Helvetica Neue Light"/>
              </a:rPr>
              <a:t>https://docs.microsoft.com/en-us/dotnet/csharp/language-reference/keywords/if-else</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Time Class | </a:t>
            </a:r>
            <a:r>
              <a:rPr b="1" i="1" lang="en-GB" sz="1800">
                <a:solidFill>
                  <a:schemeClr val="dk1"/>
                </a:solidFill>
                <a:latin typeface="Helvetica Neue"/>
                <a:ea typeface="Helvetica Neue"/>
                <a:cs typeface="Helvetica Neue"/>
                <a:sym typeface="Helvetica Neue"/>
              </a:rPr>
              <a:t>Unity | </a:t>
            </a:r>
            <a:r>
              <a:rPr lang="en-GB" sz="1800">
                <a:solidFill>
                  <a:schemeClr val="dk1"/>
                </a:solidFill>
                <a:latin typeface="Helvetica Neue Light"/>
                <a:ea typeface="Helvetica Neue Light"/>
                <a:cs typeface="Helvetica Neue Light"/>
                <a:sym typeface="Helvetica Neue Light"/>
              </a:rPr>
              <a:t>https://docs.unity3d.com/ScriptReference/Time.html</a:t>
            </a:r>
            <a:endParaRPr sz="1800">
              <a:solidFill>
                <a:schemeClr val="dk1"/>
              </a:solidFill>
              <a:latin typeface="Helvetica Neue Light"/>
              <a:ea typeface="Helvetica Neue Light"/>
              <a:cs typeface="Helvetica Neue Light"/>
              <a:sym typeface="Helvetica Neue Light"/>
            </a:endParaRPr>
          </a:p>
        </p:txBody>
      </p:sp>
      <p:pic>
        <p:nvPicPr>
          <p:cNvPr id="399" name="Google Shape;399;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0" name="Google Shape;400;p57"/>
          <p:cNvPicPr preferRelativeResize="0"/>
          <p:nvPr/>
        </p:nvPicPr>
        <p:blipFill rotWithShape="1">
          <a:blip r:embed="rId4">
            <a:alphaModFix/>
          </a:blip>
          <a:srcRect b="0" l="0" r="0" t="0"/>
          <a:stretch/>
        </p:blipFill>
        <p:spPr>
          <a:xfrm>
            <a:off x="7411525" y="127700"/>
            <a:ext cx="1634174" cy="639850"/>
          </a:xfrm>
          <a:prstGeom prst="rect">
            <a:avLst/>
          </a:prstGeom>
          <a:noFill/>
          <a:ln>
            <a:noFill/>
          </a:ln>
        </p:spPr>
      </p:pic>
      <p:sp>
        <p:nvSpPr>
          <p:cNvPr id="401" name="Google Shape;401;p57"/>
          <p:cNvSpPr/>
          <p:nvPr/>
        </p:nvSpPr>
        <p:spPr>
          <a:xfrm>
            <a:off x="1568825" y="17344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57"/>
          <p:cNvPicPr preferRelativeResize="0"/>
          <p:nvPr/>
        </p:nvPicPr>
        <p:blipFill>
          <a:blip r:embed="rId5">
            <a:alphaModFix/>
          </a:blip>
          <a:stretch>
            <a:fillRect/>
          </a:stretch>
        </p:blipFill>
        <p:spPr>
          <a:xfrm>
            <a:off x="1831534" y="1997140"/>
            <a:ext cx="545131" cy="545131"/>
          </a:xfrm>
          <a:prstGeom prst="rect">
            <a:avLst/>
          </a:prstGeom>
          <a:noFill/>
          <a:ln>
            <a:noFill/>
          </a:ln>
        </p:spPr>
      </p:pic>
      <p:sp>
        <p:nvSpPr>
          <p:cNvPr id="403" name="Google Shape;403;p57"/>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nuestro repositorio.</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7" name="Shape 407"/>
        <p:cNvGrpSpPr/>
        <p:nvPr/>
      </p:nvGrpSpPr>
      <p:grpSpPr>
        <a:xfrm>
          <a:off x="0" y="0"/>
          <a:ext cx="0" cy="0"/>
          <a:chOff x="0" y="0"/>
          <a:chExt cx="0" cy="0"/>
        </a:xfrm>
      </p:grpSpPr>
      <p:sp>
        <p:nvSpPr>
          <p:cNvPr id="408" name="Google Shape;408;p5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409" name="Google Shape;409;p58"/>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-Estructura de control if-else</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-Inputs en Unity</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-Temporizadores</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5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415" name="Google Shape;415;p5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9" name="Shape 419"/>
        <p:cNvGrpSpPr/>
        <p:nvPr/>
      </p:nvGrpSpPr>
      <p:grpSpPr>
        <a:xfrm>
          <a:off x="0" y="0"/>
          <a:ext cx="0" cy="0"/>
          <a:chOff x="0" y="0"/>
          <a:chExt cx="0" cy="0"/>
        </a:xfrm>
      </p:grpSpPr>
      <p:sp>
        <p:nvSpPr>
          <p:cNvPr id="420" name="Google Shape;420;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421" name="Google Shape;421;p6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29" name="Shape 129"/>
        <p:cNvGrpSpPr/>
        <p:nvPr/>
      </p:nvGrpSpPr>
      <p:grpSpPr>
        <a:xfrm>
          <a:off x="0" y="0"/>
          <a:ext cx="0" cy="0"/>
          <a:chOff x="0" y="0"/>
          <a:chExt cx="0" cy="0"/>
        </a:xfrm>
      </p:grpSpPr>
      <p:sp>
        <p:nvSpPr>
          <p:cNvPr id="130" name="Google Shape;130;p19"/>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IF - ELSE</a:t>
            </a:r>
            <a:endParaRPr i="1" sz="3600">
              <a:latin typeface="Anton"/>
              <a:ea typeface="Anton"/>
              <a:cs typeface="Anton"/>
              <a:sym typeface="Anton"/>
            </a:endParaRPr>
          </a:p>
        </p:txBody>
      </p:sp>
      <p:pic>
        <p:nvPicPr>
          <p:cNvPr id="131" name="Google Shape;131;p1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Por lo general, en la programación no tenemos un solo bloque de código que se ejecuta, sino que hay varios caminos posibles que pueden tomarse en la ejecución, dependiendo de distintos factores.</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Para estos casos, necesitamos estructuras que nos permitan controlar el flujo del código, para redireccionar la funcionalidad hacia lo que necesitamos lograr según las condiciones.</a:t>
            </a:r>
            <a:endParaRPr sz="2000">
              <a:latin typeface="Helvetica Neue Light"/>
              <a:ea typeface="Helvetica Neue Light"/>
              <a:cs typeface="Helvetica Neue Light"/>
              <a:sym typeface="Helvetica Neue Light"/>
            </a:endParaRPr>
          </a:p>
        </p:txBody>
      </p:sp>
      <p:sp>
        <p:nvSpPr>
          <p:cNvPr id="137" name="Google Shape;137;p2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CONTROL DE FLUJO</a:t>
            </a:r>
            <a:endParaRPr i="1" sz="4500">
              <a:latin typeface="Anton"/>
              <a:ea typeface="Anton"/>
              <a:cs typeface="Anton"/>
              <a:sym typeface="Anton"/>
            </a:endParaRPr>
          </a:p>
        </p:txBody>
      </p:sp>
      <p:pic>
        <p:nvPicPr>
          <p:cNvPr id="138" name="Google Shape;138;p2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42" name="Shape 142"/>
        <p:cNvGrpSpPr/>
        <p:nvPr/>
      </p:nvGrpSpPr>
      <p:grpSpPr>
        <a:xfrm>
          <a:off x="0" y="0"/>
          <a:ext cx="0" cy="0"/>
          <a:chOff x="0" y="0"/>
          <a:chExt cx="0" cy="0"/>
        </a:xfrm>
      </p:grpSpPr>
      <p:sp>
        <p:nvSpPr>
          <p:cNvPr id="143" name="Google Shape;143;p21"/>
          <p:cNvSpPr txBox="1"/>
          <p:nvPr/>
        </p:nvSpPr>
        <p:spPr>
          <a:xfrm>
            <a:off x="1850850" y="2369000"/>
            <a:ext cx="74397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Permite chequear una condición de entrada y actuar en consecuencia.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Si la condición es verdadera, ejecuta el código contenido en el </a:t>
            </a:r>
            <a:r>
              <a:rPr b="1" lang="en-GB" sz="2000">
                <a:latin typeface="Helvetica Neue"/>
                <a:ea typeface="Helvetica Neue"/>
                <a:cs typeface="Helvetica Neue"/>
                <a:sym typeface="Helvetica Neue"/>
              </a:rPr>
              <a:t>if</a:t>
            </a:r>
            <a:r>
              <a:rPr lang="en-GB" sz="2000">
                <a:latin typeface="Helvetica Neue Light"/>
                <a:ea typeface="Helvetica Neue Light"/>
                <a:cs typeface="Helvetica Neue Light"/>
                <a:sym typeface="Helvetica Neue Light"/>
              </a:rPr>
              <a:t>. Sino, ejecuta el código contenido en el </a:t>
            </a:r>
            <a:r>
              <a:rPr b="1" lang="en-GB" sz="2000">
                <a:latin typeface="Helvetica Neue"/>
                <a:ea typeface="Helvetica Neue"/>
                <a:cs typeface="Helvetica Neue"/>
                <a:sym typeface="Helvetica Neue"/>
              </a:rPr>
              <a:t>else.</a:t>
            </a:r>
            <a:endParaRPr b="1" sz="2000">
              <a:latin typeface="Helvetica Neue"/>
              <a:ea typeface="Helvetica Neue"/>
              <a:cs typeface="Helvetica Neue"/>
              <a:sym typeface="Helvetica Neue"/>
            </a:endParaRPr>
          </a:p>
          <a:p>
            <a:pPr indent="-355600" lvl="0" marL="457200" rtl="0" algn="l">
              <a:lnSpc>
                <a:spcPct val="115000"/>
              </a:lnSpc>
              <a:spcBef>
                <a:spcPts val="0"/>
              </a:spcBef>
              <a:spcAft>
                <a:spcPts val="0"/>
              </a:spcAft>
              <a:buSzPts val="2000"/>
              <a:buFont typeface="Helvetica Neue Light"/>
              <a:buChar char="●"/>
            </a:pPr>
            <a:r>
              <a:rPr lang="en-GB" sz="2000">
                <a:latin typeface="Helvetica Neue Light"/>
                <a:ea typeface="Helvetica Neue Light"/>
                <a:cs typeface="Helvetica Neue Light"/>
                <a:sym typeface="Helvetica Neue Light"/>
              </a:rPr>
              <a:t>Útil para situaciones que se ramifican o revisar el estado actual de una condición.</a:t>
            </a:r>
            <a:endParaRPr>
              <a:latin typeface="Helvetica Neue Light"/>
              <a:ea typeface="Helvetica Neue Light"/>
              <a:cs typeface="Helvetica Neue Light"/>
              <a:sym typeface="Helvetica Neue Light"/>
            </a:endParaRPr>
          </a:p>
        </p:txBody>
      </p:sp>
      <p:sp>
        <p:nvSpPr>
          <p:cNvPr id="144" name="Google Shape;144;p21"/>
          <p:cNvSpPr txBox="1"/>
          <p:nvPr/>
        </p:nvSpPr>
        <p:spPr>
          <a:xfrm>
            <a:off x="1808150" y="925450"/>
            <a:ext cx="4769100" cy="98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BLOQUE IF - ELSE</a:t>
            </a:r>
            <a:endParaRPr i="1" sz="4000">
              <a:latin typeface="Anton"/>
              <a:ea typeface="Anton"/>
              <a:cs typeface="Anton"/>
              <a:sym typeface="Anton"/>
            </a:endParaRPr>
          </a:p>
        </p:txBody>
      </p:sp>
      <p:pic>
        <p:nvPicPr>
          <p:cNvPr id="145" name="Google Shape;145;p2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nvSpPr>
        <p:spPr>
          <a:xfrm>
            <a:off x="4973875" y="13897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Primero, escribimos la palabra reservada </a:t>
            </a:r>
            <a:r>
              <a:rPr b="1" lang="en-GB" sz="2000">
                <a:solidFill>
                  <a:schemeClr val="dk1"/>
                </a:solidFill>
                <a:highlight>
                  <a:srgbClr val="FFFFFF"/>
                </a:highlight>
                <a:latin typeface="Helvetica Neue"/>
                <a:ea typeface="Helvetica Neue"/>
                <a:cs typeface="Helvetica Neue"/>
                <a:sym typeface="Helvetica Neue"/>
              </a:rPr>
              <a:t>if</a:t>
            </a:r>
            <a:r>
              <a:rPr lang="en-GB" sz="2000">
                <a:solidFill>
                  <a:schemeClr val="dk1"/>
                </a:solidFill>
                <a:highlight>
                  <a:srgbClr val="FFFFFF"/>
                </a:highlight>
                <a:latin typeface="Helvetica Neue Light"/>
                <a:ea typeface="Helvetica Neue Light"/>
                <a:cs typeface="Helvetica Neue Light"/>
                <a:sym typeface="Helvetica Neue Light"/>
              </a:rPr>
              <a:t> seguida de un paréntesis donde le pasaremos, como parámetro, la condición a chequear. Luego simplemente escribimos el código a ejecutar (entre llaves {}). Podemos definir un </a:t>
            </a:r>
            <a:r>
              <a:rPr b="1" lang="en-GB" sz="2000">
                <a:solidFill>
                  <a:schemeClr val="dk1"/>
                </a:solidFill>
                <a:highlight>
                  <a:srgbClr val="FFFFFF"/>
                </a:highlight>
                <a:latin typeface="Helvetica Neue"/>
                <a:ea typeface="Helvetica Neue"/>
                <a:cs typeface="Helvetica Neue"/>
                <a:sym typeface="Helvetica Neue"/>
              </a:rPr>
              <a:t>else </a:t>
            </a:r>
            <a:r>
              <a:rPr lang="en-GB" sz="2000">
                <a:solidFill>
                  <a:schemeClr val="dk1"/>
                </a:solidFill>
                <a:highlight>
                  <a:srgbClr val="FFFFFF"/>
                </a:highlight>
                <a:latin typeface="Helvetica Neue Light"/>
                <a:ea typeface="Helvetica Neue Light"/>
                <a:cs typeface="Helvetica Neue Light"/>
                <a:sym typeface="Helvetica Neue Light"/>
              </a:rPr>
              <a:t>donde sólo es necesario el código a ejecutar.</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51" name="Google Shape;151;p22"/>
          <p:cNvSpPr txBox="1"/>
          <p:nvPr/>
        </p:nvSpPr>
        <p:spPr>
          <a:xfrm>
            <a:off x="4973875" y="7247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Sintaxis</a:t>
            </a:r>
            <a:endParaRPr i="1" sz="2600">
              <a:latin typeface="Anton"/>
              <a:ea typeface="Anton"/>
              <a:cs typeface="Anton"/>
              <a:sym typeface="Anton"/>
            </a:endParaRPr>
          </a:p>
        </p:txBody>
      </p:sp>
      <p:pic>
        <p:nvPicPr>
          <p:cNvPr id="152" name="Google Shape;152;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3" name="Google Shape;153;p22"/>
          <p:cNvPicPr preferRelativeResize="0"/>
          <p:nvPr/>
        </p:nvPicPr>
        <p:blipFill>
          <a:blip r:embed="rId4">
            <a:alphaModFix/>
          </a:blip>
          <a:stretch>
            <a:fillRect/>
          </a:stretch>
        </p:blipFill>
        <p:spPr>
          <a:xfrm>
            <a:off x="160475" y="781225"/>
            <a:ext cx="4669075" cy="397311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pasar una condición al if, esta puede ser una propiedad booleana ya definida, o una condición a chequear.</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 es un booleano, basta con pasar la referencia del mismo como parámetro.</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En caso de ser una condición, se escribe la  condición dentro del paréntesis del if.</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Ej: Si queremos ejecutar código si un </a:t>
            </a:r>
            <a:r>
              <a:rPr lang="en-GB" sz="2000">
                <a:solidFill>
                  <a:schemeClr val="dk1"/>
                </a:solidFill>
                <a:highlight>
                  <a:srgbClr val="FFFFFF"/>
                </a:highlight>
                <a:latin typeface="Helvetica Neue Light"/>
                <a:ea typeface="Helvetica Neue Light"/>
                <a:cs typeface="Helvetica Neue Light"/>
                <a:sym typeface="Helvetica Neue Light"/>
              </a:rPr>
              <a:t>número</a:t>
            </a:r>
            <a:r>
              <a:rPr lang="en-GB" sz="2000">
                <a:solidFill>
                  <a:schemeClr val="dk1"/>
                </a:solidFill>
                <a:highlight>
                  <a:srgbClr val="FFFFFF"/>
                </a:highlight>
                <a:latin typeface="Helvetica Neue Light"/>
                <a:ea typeface="Helvetica Neue Light"/>
                <a:cs typeface="Helvetica Neue Light"/>
                <a:sym typeface="Helvetica Neue Light"/>
              </a:rPr>
              <a:t> (num1) es mayor a 10, escribimos if (num1 &gt; 10).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159" name="Google Shape;159;p2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CONDICIONES</a:t>
            </a:r>
            <a:endParaRPr i="1" sz="4500">
              <a:latin typeface="Anton"/>
              <a:ea typeface="Anton"/>
              <a:cs typeface="Anton"/>
              <a:sym typeface="Anton"/>
            </a:endParaRPr>
          </a:p>
        </p:txBody>
      </p:sp>
      <p:pic>
        <p:nvPicPr>
          <p:cNvPr id="160" name="Google Shape;160;p2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